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33"/>
  </p:notesMasterIdLst>
  <p:sldIdLst>
    <p:sldId id="256" r:id="rId2"/>
    <p:sldId id="269" r:id="rId3"/>
    <p:sldId id="271" r:id="rId4"/>
    <p:sldId id="299" r:id="rId5"/>
    <p:sldId id="275" r:id="rId6"/>
    <p:sldId id="261" r:id="rId7"/>
    <p:sldId id="263" r:id="rId8"/>
    <p:sldId id="262" r:id="rId9"/>
    <p:sldId id="288" r:id="rId10"/>
    <p:sldId id="291" r:id="rId11"/>
    <p:sldId id="292" r:id="rId12"/>
    <p:sldId id="266" r:id="rId13"/>
    <p:sldId id="281" r:id="rId14"/>
    <p:sldId id="283" r:id="rId15"/>
    <p:sldId id="284" r:id="rId16"/>
    <p:sldId id="285" r:id="rId17"/>
    <p:sldId id="302" r:id="rId18"/>
    <p:sldId id="294" r:id="rId19"/>
    <p:sldId id="303" r:id="rId20"/>
    <p:sldId id="298" r:id="rId21"/>
    <p:sldId id="300" r:id="rId22"/>
    <p:sldId id="286" r:id="rId23"/>
    <p:sldId id="305" r:id="rId24"/>
    <p:sldId id="301" r:id="rId25"/>
    <p:sldId id="264" r:id="rId26"/>
    <p:sldId id="265" r:id="rId27"/>
    <p:sldId id="282" r:id="rId28"/>
    <p:sldId id="306" r:id="rId29"/>
    <p:sldId id="287" r:id="rId30"/>
    <p:sldId id="289" r:id="rId31"/>
    <p:sldId id="279"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Lato" panose="020F0502020204030203" pitchFamily="34" charset="0"/>
      <p:regular r:id="rId38"/>
      <p:bold r:id="rId39"/>
      <p:italic r:id="rId40"/>
      <p:boldItalic r:id="rId41"/>
    </p:embeddedFont>
    <p:embeddedFont>
      <p:font typeface="Lato Black" panose="020F0502020204030203" pitchFamily="34" charset="0"/>
      <p:bold r:id="rId42"/>
      <p:boldItalic r:id="rId43"/>
    </p:embeddedFont>
    <p:embeddedFont>
      <p:font typeface="Libre Franklin" pitchFamily="2" charset="0"/>
      <p:regular r:id="rId44"/>
      <p:bold r:id="rId45"/>
      <p:italic r:id="rId46"/>
      <p:boldItalic r:id="rId47"/>
    </p:embeddedFont>
    <p:embeddedFont>
      <p:font typeface="Open Sans" panose="020B0606030504020204" pitchFamily="34" charset="0"/>
      <p:regular r:id="rId48"/>
      <p:bold r:id="rId49"/>
      <p:italic r:id="rId50"/>
      <p:boldItalic r:id="rId51"/>
    </p:embeddedFont>
    <p:embeddedFont>
      <p:font typeface="PT Serif" panose="020A0603040505020204" pitchFamily="18"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216" autoAdjust="0"/>
  </p:normalViewPr>
  <p:slideViewPr>
    <p:cSldViewPr snapToGrid="0">
      <p:cViewPr varScale="1">
        <p:scale>
          <a:sx n="73" d="100"/>
          <a:sy n="73" d="100"/>
        </p:scale>
        <p:origin x="166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forms.gle/FuiRHWQXa3NViVks8"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aactioncoalition.org/about/podcast/item/626-vaccine-confidence-nurses-turn-skepticism-into-action.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Hello and welcome to Week 2 of NNCC’s Communication Strategies for Vaccine Confidence Learning Collaborative!</a:t>
            </a:r>
          </a:p>
          <a:p>
            <a:pPr marL="0" lvl="0" indent="0" algn="l" rtl="0">
              <a:lnSpc>
                <a:spcPct val="100000"/>
              </a:lnSpc>
              <a:spcBef>
                <a:spcPts val="0"/>
              </a:spcBef>
              <a:spcAft>
                <a:spcPts val="0"/>
              </a:spcAft>
              <a:buSzPts val="1400"/>
              <a:buNone/>
            </a:pPr>
            <a:endParaRPr dirty="0"/>
          </a:p>
        </p:txBody>
      </p:sp>
      <p:sp>
        <p:nvSpPr>
          <p:cNvPr id="97" name="Google Shape;9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e6934d1197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ge6934d1197_0_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292929"/>
                </a:solidFill>
                <a:effectLst/>
                <a:latin typeface="Open Sans" panose="020B0606030504020204" pitchFamily="34" charset="0"/>
              </a:rPr>
              <a:t>In this video, we hear from Nurse Joyce Johnson.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i="0" dirty="0">
              <a:solidFill>
                <a:srgbClr val="292929"/>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333333"/>
                </a:solidFill>
                <a:effectLst/>
                <a:latin typeface="Open Sans" panose="020B0606030504020204" pitchFamily="34" charset="0"/>
              </a:rPr>
              <a:t>Joyce is the Clinical Director of Outpatient Services at </a:t>
            </a:r>
            <a:r>
              <a:rPr lang="en-US" b="0" i="0" dirty="0" err="1">
                <a:solidFill>
                  <a:srgbClr val="333333"/>
                </a:solidFill>
                <a:effectLst/>
                <a:latin typeface="Open Sans" panose="020B0606030504020204" pitchFamily="34" charset="0"/>
              </a:rPr>
              <a:t>Stepworks</a:t>
            </a:r>
            <a:r>
              <a:rPr lang="en-US" b="0" i="0" dirty="0">
                <a:solidFill>
                  <a:srgbClr val="333333"/>
                </a:solidFill>
                <a:effectLst/>
                <a:latin typeface="Open Sans" panose="020B0606030504020204" pitchFamily="34" charset="0"/>
              </a:rPr>
              <a:t> Recovery Centers in Kentucky. Let’s listen in!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t>https://www.youtube.com/watch?v=DpVbLrd0ZgM&amp;t=1s </a:t>
            </a:r>
            <a:endParaRPr b="0" i="0" dirty="0"/>
          </a:p>
        </p:txBody>
      </p:sp>
    </p:spTree>
    <p:extLst>
      <p:ext uri="{BB962C8B-B14F-4D97-AF65-F5344CB8AC3E}">
        <p14:creationId xmlns:p14="http://schemas.microsoft.com/office/powerpoint/2010/main" val="388862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e6934d1197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ge6934d1197_0_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292929"/>
                </a:solidFill>
                <a:effectLst/>
                <a:latin typeface="Open Sans" panose="020B0606030504020204" pitchFamily="34" charset="0"/>
              </a:rPr>
              <a:t>In Dover, Delaware, family nurse practitioner Evelyn Crump </a:t>
            </a:r>
            <a:r>
              <a:rPr lang="en-US" b="0" i="0" u="none" strike="noStrike" dirty="0">
                <a:solidFill>
                  <a:srgbClr val="007298"/>
                </a:solidFill>
                <a:effectLst/>
                <a:latin typeface="Open Sans" panose="020B0606030504020204" pitchFamily="34" charset="0"/>
              </a:rPr>
              <a:t>was interviewed by </a:t>
            </a:r>
            <a:r>
              <a:rPr lang="en-US" b="0" i="1" dirty="0">
                <a:solidFill>
                  <a:srgbClr val="292929"/>
                </a:solidFill>
                <a:effectLst/>
                <a:latin typeface="Open Sans" panose="020B0606030504020204" pitchFamily="34" charset="0"/>
              </a:rPr>
              <a:t>Bay to Bay News</a:t>
            </a:r>
            <a:r>
              <a:rPr lang="en-US" b="0" i="0" dirty="0">
                <a:solidFill>
                  <a:srgbClr val="292929"/>
                </a:solidFill>
                <a:effectLst/>
                <a:latin typeface="Open Sans" panose="020B0606030504020204" pitchFamily="34" charset="0"/>
              </a:rPr>
              <a:t>.</a:t>
            </a:r>
          </a:p>
          <a:p>
            <a:pPr marL="0" lvl="0" indent="0" algn="l" rtl="0">
              <a:lnSpc>
                <a:spcPct val="100000"/>
              </a:lnSpc>
              <a:spcBef>
                <a:spcPts val="0"/>
              </a:spcBef>
              <a:spcAft>
                <a:spcPts val="0"/>
              </a:spcAft>
              <a:buSzPts val="1400"/>
              <a:buNone/>
            </a:pPr>
            <a:endParaRPr lang="en-US" sz="1400" b="0" i="0" u="none" strike="noStrike" cap="none" dirty="0">
              <a:solidFill>
                <a:srgbClr val="292929"/>
              </a:solidFill>
              <a:effectLst/>
              <a:latin typeface="Open Sans" panose="020B0606030504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0" i="0" u="none" strike="noStrike" cap="none" dirty="0">
                <a:solidFill>
                  <a:srgbClr val="292929"/>
                </a:solidFill>
                <a:effectLst/>
                <a:latin typeface="Open Sans" panose="020B0606030504020204" pitchFamily="34" charset="0"/>
                <a:cs typeface="Arial"/>
                <a:sym typeface="Arial"/>
              </a:rPr>
              <a:t>Dr. Crump is dually credentialed as a Women's Health and Family Nurse Practitioner.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b="0" i="0" u="none" strike="noStrike" cap="none" dirty="0">
              <a:solidFill>
                <a:srgbClr val="292929"/>
              </a:solidFill>
              <a:effectLst/>
              <a:latin typeface="Open Sans" panose="020B0606030504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0" i="0" u="none" strike="noStrike" cap="none" dirty="0">
                <a:solidFill>
                  <a:srgbClr val="292929"/>
                </a:solidFill>
                <a:effectLst/>
                <a:latin typeface="Open Sans" panose="020B0606030504020204" pitchFamily="34" charset="0"/>
                <a:cs typeface="Arial"/>
                <a:sym typeface="Arial"/>
              </a:rPr>
              <a:t>She says, </a:t>
            </a:r>
            <a:r>
              <a:rPr lang="en-US" sz="1400" b="0" i="0" dirty="0">
                <a:solidFill>
                  <a:srgbClr val="0070C0"/>
                </a:solidFill>
                <a:effectLst/>
                <a:latin typeface="PT Serif" panose="020B0604020202020204" pitchFamily="18" charset="0"/>
              </a:rPr>
              <a:t>“I know that vaccines save lives. So, I want to do the best that I can and offer the most up-to-date scientific information to patients.”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i="0" dirty="0"/>
          </a:p>
        </p:txBody>
      </p:sp>
    </p:spTree>
    <p:extLst>
      <p:ext uri="{BB962C8B-B14F-4D97-AF65-F5344CB8AC3E}">
        <p14:creationId xmlns:p14="http://schemas.microsoft.com/office/powerpoint/2010/main" val="3413660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e6934d1197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ge6934d1197_0_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Here is Dr. Evelyn Crump again, sharing her story via social media.</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By sharing a little bit about herself and her long-standing commitment to working in this community, Evelyn is able to make a strong connection with families and be a nurse change agent!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e3c8dd50c9_0_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ge3c8dd50c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187808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3c8dd50c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ge3c8dd50c9_0_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To craft a meaningful narrative, one must consider who the narrative is for. How can we best connect with our audience?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CDC offers guidance for how to tailor COVID-19 information for different communities.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To understand your audience, one must consider their knowledge, beliefs, motivations, and barriers related to the COVID-19 vaccines.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By answering some of the example questions here, you can create messages that well resonate with your audience.</a:t>
            </a:r>
          </a:p>
          <a:p>
            <a:pPr marL="0" lvl="0" indent="0" algn="l" rtl="0">
              <a:lnSpc>
                <a:spcPct val="100000"/>
              </a:lnSpc>
              <a:spcBef>
                <a:spcPts val="0"/>
              </a:spcBef>
              <a:spcAft>
                <a:spcPts val="0"/>
              </a:spcAft>
              <a:buSzPts val="1400"/>
              <a:buNone/>
            </a:pPr>
            <a:endParaRPr lang="en-US" dirty="0"/>
          </a:p>
          <a:p>
            <a:pPr marL="285750" lvl="0" indent="-285750" algn="l" rtl="0">
              <a:lnSpc>
                <a:spcPct val="100000"/>
              </a:lnSpc>
              <a:spcBef>
                <a:spcPts val="0"/>
              </a:spcBef>
              <a:spcAft>
                <a:spcPts val="0"/>
              </a:spcAft>
              <a:buSzPts val="1400"/>
              <a:buFont typeface="Arial" panose="020B0604020202020204" pitchFamily="34" charset="0"/>
              <a:buChar char="•"/>
            </a:pPr>
            <a:r>
              <a:rPr lang="en-US" dirty="0"/>
              <a:t>What does your audience know about the COVID-19 vaccines?</a:t>
            </a:r>
          </a:p>
          <a:p>
            <a:pPr marL="285750" lvl="0" indent="-285750" algn="l" rtl="0">
              <a:lnSpc>
                <a:spcPct val="100000"/>
              </a:lnSpc>
              <a:spcBef>
                <a:spcPts val="0"/>
              </a:spcBef>
              <a:spcAft>
                <a:spcPts val="0"/>
              </a:spcAft>
              <a:buSzPts val="1400"/>
              <a:buFont typeface="Arial" panose="020B0604020202020204" pitchFamily="34" charset="0"/>
              <a:buChar char="•"/>
            </a:pPr>
            <a:r>
              <a:rPr lang="en-US" dirty="0"/>
              <a:t>What do they know about the risks?</a:t>
            </a:r>
          </a:p>
          <a:p>
            <a:pPr marL="285750" lvl="0" indent="-285750" algn="l" rtl="0">
              <a:lnSpc>
                <a:spcPct val="100000"/>
              </a:lnSpc>
              <a:spcBef>
                <a:spcPts val="0"/>
              </a:spcBef>
              <a:spcAft>
                <a:spcPts val="0"/>
              </a:spcAft>
              <a:buSzPts val="1400"/>
              <a:buFont typeface="Arial" panose="020B0604020202020204" pitchFamily="34" charset="0"/>
              <a:buChar char="•"/>
            </a:pPr>
            <a:r>
              <a:rPr lang="en-US" dirty="0"/>
              <a:t>What would motivate them to get vaccinated?</a:t>
            </a:r>
          </a:p>
          <a:p>
            <a:pPr marL="285750" lvl="0" indent="-285750" algn="l" rtl="0">
              <a:lnSpc>
                <a:spcPct val="100000"/>
              </a:lnSpc>
              <a:spcBef>
                <a:spcPts val="0"/>
              </a:spcBef>
              <a:spcAft>
                <a:spcPts val="0"/>
              </a:spcAft>
              <a:buSzPts val="1400"/>
              <a:buFont typeface="Arial" panose="020B0604020202020204" pitchFamily="34" charset="0"/>
              <a:buChar char="•"/>
            </a:pPr>
            <a:r>
              <a:rPr lang="en-US" dirty="0"/>
              <a:t>What core beliefs or values drive your audience’s decision making?</a:t>
            </a:r>
            <a:endParaRPr dirty="0"/>
          </a:p>
        </p:txBody>
      </p:sp>
    </p:spTree>
    <p:extLst>
      <p:ext uri="{BB962C8B-B14F-4D97-AF65-F5344CB8AC3E}">
        <p14:creationId xmlns:p14="http://schemas.microsoft.com/office/powerpoint/2010/main" val="502320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3c8dd50c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ge3c8dd50c9_0_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Another element of understanding your audience is understanding their communication preferences. </a:t>
            </a:r>
          </a:p>
          <a:p>
            <a:pPr marL="0" lvl="0" indent="0" algn="l" rtl="0">
              <a:lnSpc>
                <a:spcPct val="100000"/>
              </a:lnSpc>
              <a:spcBef>
                <a:spcPts val="0"/>
              </a:spcBef>
              <a:spcAft>
                <a:spcPts val="0"/>
              </a:spcAft>
              <a:buSzPts val="1400"/>
              <a:buNone/>
            </a:pPr>
            <a:endParaRPr lang="en-US" dirty="0"/>
          </a:p>
          <a:p>
            <a:pPr marL="285750" lvl="0" indent="-285750" algn="l" rtl="0">
              <a:lnSpc>
                <a:spcPct val="100000"/>
              </a:lnSpc>
              <a:spcBef>
                <a:spcPts val="0"/>
              </a:spcBef>
              <a:spcAft>
                <a:spcPts val="0"/>
              </a:spcAft>
              <a:buSzPts val="1400"/>
              <a:buFont typeface="Arial" panose="020B0604020202020204" pitchFamily="34" charset="0"/>
              <a:buChar char="•"/>
            </a:pPr>
            <a:r>
              <a:rPr lang="en-US" dirty="0"/>
              <a:t>What is their preferred language? </a:t>
            </a:r>
          </a:p>
          <a:p>
            <a:pPr marL="285750" lvl="0" indent="-285750" algn="l" rtl="0">
              <a:lnSpc>
                <a:spcPct val="100000"/>
              </a:lnSpc>
              <a:spcBef>
                <a:spcPts val="0"/>
              </a:spcBef>
              <a:spcAft>
                <a:spcPts val="0"/>
              </a:spcAft>
              <a:buSzPts val="1400"/>
              <a:buFont typeface="Arial" panose="020B0604020202020204" pitchFamily="34" charset="0"/>
              <a:buChar char="•"/>
            </a:pPr>
            <a:r>
              <a:rPr lang="en-US" dirty="0"/>
              <a:t>What is their literacy level for written communication and health information?</a:t>
            </a:r>
          </a:p>
          <a:p>
            <a:pPr marL="285750" lvl="0" indent="-285750" algn="l" rtl="0">
              <a:lnSpc>
                <a:spcPct val="100000"/>
              </a:lnSpc>
              <a:spcBef>
                <a:spcPts val="0"/>
              </a:spcBef>
              <a:spcAft>
                <a:spcPts val="0"/>
              </a:spcAft>
              <a:buSzPts val="1400"/>
              <a:buFont typeface="Arial" panose="020B0604020202020204" pitchFamily="34" charset="0"/>
              <a:buChar char="•"/>
            </a:pPr>
            <a:r>
              <a:rPr lang="en-US" dirty="0"/>
              <a:t>Where do they look for COVID-19 vaccine information?</a:t>
            </a:r>
          </a:p>
          <a:p>
            <a:pPr marL="285750" lvl="0" indent="-285750" algn="l" rtl="0">
              <a:lnSpc>
                <a:spcPct val="100000"/>
              </a:lnSpc>
              <a:spcBef>
                <a:spcPts val="0"/>
              </a:spcBef>
              <a:spcAft>
                <a:spcPts val="0"/>
              </a:spcAft>
              <a:buSzPts val="1400"/>
              <a:buFont typeface="Arial" panose="020B0604020202020204" pitchFamily="34" charset="0"/>
              <a:buChar char="•"/>
            </a:pPr>
            <a:r>
              <a:rPr lang="en-US" dirty="0"/>
              <a:t>Who do they trust for health information?</a:t>
            </a: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681728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3c8dd50c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ge3c8dd50c9_0_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And lastly, you will want to understand your audience’s socio-cultural context –the community, environment and cultural norms that can shape viewpoints of vaccination.</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When creating messaging and selecting images for materials, consider:</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What are common occupations among this audience that would be important to represent?</a:t>
            </a:r>
          </a:p>
          <a:p>
            <a:pPr marL="0" lvl="0" indent="0" algn="l" rtl="0">
              <a:lnSpc>
                <a:spcPct val="100000"/>
              </a:lnSpc>
              <a:spcBef>
                <a:spcPts val="0"/>
              </a:spcBef>
              <a:spcAft>
                <a:spcPts val="0"/>
              </a:spcAft>
              <a:buSzPts val="1400"/>
              <a:buNone/>
            </a:pPr>
            <a:r>
              <a:rPr lang="en-US" dirty="0"/>
              <a:t>Where do they live (urban, rural, suburban areas?)</a:t>
            </a:r>
          </a:p>
          <a:p>
            <a:pPr marL="0" lvl="0" indent="0" algn="l" rtl="0">
              <a:lnSpc>
                <a:spcPct val="100000"/>
              </a:lnSpc>
              <a:spcBef>
                <a:spcPts val="0"/>
              </a:spcBef>
              <a:spcAft>
                <a:spcPts val="0"/>
              </a:spcAft>
              <a:buSzPts val="1400"/>
              <a:buNone/>
            </a:pPr>
            <a:r>
              <a:rPr lang="en-US" dirty="0"/>
              <a:t>Where do people in their community gather?</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These are just a few examples of where to begin in making better connections with your audience. </a:t>
            </a:r>
          </a:p>
        </p:txBody>
      </p:sp>
    </p:spTree>
    <p:extLst>
      <p:ext uri="{BB962C8B-B14F-4D97-AF65-F5344CB8AC3E}">
        <p14:creationId xmlns:p14="http://schemas.microsoft.com/office/powerpoint/2010/main" val="1069266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3c8dd50c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ge3c8dd50c9_0_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highlight>
                  <a:srgbClr val="FFFFFF"/>
                </a:highlight>
                <a:latin typeface="Lato"/>
                <a:ea typeface="Lato"/>
                <a:cs typeface="Lato"/>
                <a:sym typeface="Lato"/>
              </a:rPr>
              <a:t>Once we have a better understanding of our audience, it’s now time to create tailored messages and materials. </a:t>
            </a:r>
          </a:p>
          <a:p>
            <a:pPr marL="0" lvl="0" indent="0" algn="l" rtl="0">
              <a:lnSpc>
                <a:spcPct val="100000"/>
              </a:lnSpc>
              <a:spcBef>
                <a:spcPts val="0"/>
              </a:spcBef>
              <a:spcAft>
                <a:spcPts val="0"/>
              </a:spcAft>
              <a:buSzPts val="1400"/>
              <a:buNone/>
            </a:pPr>
            <a:endParaRPr lang="en-US" dirty="0"/>
          </a:p>
          <a:p>
            <a:pPr marL="514350" indent="-285750" algn="l">
              <a:buFont typeface="Arial" panose="020B0604020202020204" pitchFamily="34" charset="0"/>
              <a:buChar char="•"/>
            </a:pPr>
            <a:r>
              <a:rPr lang="en-US" b="1" i="0" dirty="0">
                <a:solidFill>
                  <a:srgbClr val="000000"/>
                </a:solidFill>
                <a:effectLst/>
                <a:latin typeface="Open Sans" panose="020B0606030504020204" pitchFamily="34" charset="0"/>
              </a:rPr>
              <a:t>Focus on your audience’s “why” or motivations for getting vaccinated </a:t>
            </a:r>
            <a:r>
              <a:rPr lang="en-US" b="0" i="0" dirty="0">
                <a:solidFill>
                  <a:srgbClr val="000000"/>
                </a:solidFill>
                <a:effectLst/>
                <a:latin typeface="Open Sans" panose="020B0606030504020204" pitchFamily="34" charset="0"/>
              </a:rPr>
              <a:t>- Tap into emotional triggers. Everyone who chooses to get vaccinated does it for a reason—to protect themselves and their family or to get back to activities like seeing friends, resuming work, or returning to in-person school. The reasons that drive someone’s decision to get vaccinated will always be those that are most compelling to them personally.</a:t>
            </a:r>
          </a:p>
          <a:p>
            <a:pPr marL="285750" indent="-285750" algn="l">
              <a:buFont typeface="Arial" panose="020B0604020202020204" pitchFamily="34" charset="0"/>
              <a:buChar char="•"/>
            </a:pPr>
            <a:endParaRPr lang="en-US" dirty="0">
              <a:latin typeface="Open Sans" panose="020B0606030504020204" pitchFamily="34" charset="0"/>
            </a:endParaRPr>
          </a:p>
          <a:p>
            <a:pPr marL="285750" indent="-285750">
              <a:buFont typeface="Arial" panose="020B0604020202020204" pitchFamily="34" charset="0"/>
              <a:buChar char="•"/>
            </a:pPr>
            <a:r>
              <a:rPr lang="en-US" b="1" i="0" dirty="0">
                <a:solidFill>
                  <a:srgbClr val="000000"/>
                </a:solidFill>
                <a:effectLst/>
                <a:latin typeface="Open Sans" panose="020B0606030504020204" pitchFamily="34" charset="0"/>
              </a:rPr>
              <a:t>Incorporate values that resonate with your audience.</a:t>
            </a:r>
          </a:p>
          <a:p>
            <a:pPr marL="285750" indent="-285750" algn="l">
              <a:buFont typeface="Arial" panose="020B0604020202020204" pitchFamily="34" charset="0"/>
              <a:buChar char="•"/>
            </a:pPr>
            <a:endParaRPr lang="en-US" b="0" i="0" dirty="0">
              <a:solidFill>
                <a:srgbClr val="000000"/>
              </a:solidFill>
              <a:effectLst/>
              <a:latin typeface="Open Sans" panose="020B0606030504020204" pitchFamily="34" charset="0"/>
            </a:endParaRPr>
          </a:p>
          <a:p>
            <a:pPr marL="285750" indent="-285750">
              <a:buFont typeface="Arial" panose="020B0604020202020204" pitchFamily="34" charset="0"/>
              <a:buChar char="•"/>
            </a:pPr>
            <a:r>
              <a:rPr lang="en-US" b="1" i="0" dirty="0">
                <a:solidFill>
                  <a:srgbClr val="000000"/>
                </a:solidFill>
                <a:effectLst/>
                <a:latin typeface="Open Sans" panose="020B0606030504020204" pitchFamily="34" charset="0"/>
              </a:rPr>
              <a:t>Invite people to have conversations with their healthcare professionals</a:t>
            </a:r>
            <a:r>
              <a:rPr lang="en-US" b="0" i="0" dirty="0">
                <a:solidFill>
                  <a:srgbClr val="000000"/>
                </a:solidFill>
                <a:effectLst/>
                <a:latin typeface="Open Sans" panose="020B0606030504020204" pitchFamily="34" charset="0"/>
              </a:rPr>
              <a:t>. – Encourage people to “talk with their primary care provider” instead of telling them to get vaccinated. This is a nonthreatening way to help your audience learn more about COVID-19 vaccination from someone they know and trust.</a:t>
            </a:r>
          </a:p>
          <a:p>
            <a:pPr marL="285750" indent="-285750" algn="l">
              <a:buFont typeface="Arial" panose="020B0604020202020204" pitchFamily="34" charset="0"/>
              <a:buChar char="•"/>
            </a:pPr>
            <a:endParaRPr lang="en-US" dirty="0">
              <a:latin typeface="Open Sans" panose="020B0606030504020204" pitchFamily="34" charset="0"/>
            </a:endParaRPr>
          </a:p>
          <a:p>
            <a:pPr marL="285750" indent="-285750">
              <a:buFont typeface="Arial" panose="020B0604020202020204" pitchFamily="34" charset="0"/>
              <a:buChar char="•"/>
            </a:pPr>
            <a:r>
              <a:rPr lang="en-US" b="1" i="0" dirty="0">
                <a:solidFill>
                  <a:srgbClr val="000000"/>
                </a:solidFill>
                <a:effectLst/>
                <a:latin typeface="Open Sans" panose="020B0606030504020204" pitchFamily="34" charset="0"/>
              </a:rPr>
              <a:t>Provide details on how to get vaccinated. </a:t>
            </a:r>
            <a:r>
              <a:rPr lang="en-US" b="0" i="0" dirty="0">
                <a:solidFill>
                  <a:srgbClr val="000000"/>
                </a:solidFill>
                <a:effectLst/>
                <a:latin typeface="Open Sans" panose="020B0606030504020204" pitchFamily="34" charset="0"/>
              </a:rPr>
              <a:t>- Include simple, doable, and time-bound calls to action, such as “Go to Vaccines.gov to find a vaccination location today.” </a:t>
            </a:r>
          </a:p>
          <a:p>
            <a:pPr marL="0" lvl="0" indent="0" algn="l" rtl="0">
              <a:lnSpc>
                <a:spcPct val="100000"/>
              </a:lnSpc>
              <a:spcBef>
                <a:spcPts val="0"/>
              </a:spcBef>
              <a:spcAft>
                <a:spcPts val="0"/>
              </a:spcAft>
              <a:buSzPts val="1400"/>
              <a:buNone/>
            </a:pPr>
            <a:endParaRPr lang="en-US" dirty="0"/>
          </a:p>
        </p:txBody>
      </p:sp>
    </p:spTree>
    <p:extLst>
      <p:ext uri="{BB962C8B-B14F-4D97-AF65-F5344CB8AC3E}">
        <p14:creationId xmlns:p14="http://schemas.microsoft.com/office/powerpoint/2010/main" val="3925128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40242cb4b_0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d40242cb4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39126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40242cb4b_0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4" name="Google Shape;124;gd40242cb4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89110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86d474fc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 name="Google Shape;82;gb86d474fc2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National Nurse-Led Care Consortium is a nonprofit member-supported organization working to strengthen community health through quality, compassionate, and collaborative nurse-led care.  </a:t>
            </a:r>
            <a:endParaRPr>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NNCC represents the intersection of nurse-led primary care and public health.</a:t>
            </a:r>
            <a:endParaRPr>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Our mission is to advance nurse-led health care through policy, consultation, and programs to reduce health disparities and meet people’s primary care and wellness needs. </a:t>
            </a:r>
            <a:endParaRPr>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NNCC is an affiliate of the Public Health Management Corporation. </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40242cb4b_0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d40242cb4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096299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3c8dd50c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ge3c8dd50c9_0_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432192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3c8dd50c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ge3c8dd50c9_0_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lgn="l"/>
            <a:r>
              <a:rPr lang="en-US" b="0" i="0" dirty="0" err="1">
                <a:solidFill>
                  <a:srgbClr val="FFFFFF"/>
                </a:solidFill>
                <a:effectLst/>
                <a:latin typeface="Libre Franklin" pitchFamily="2" charset="0"/>
              </a:rPr>
              <a:t>Surgo</a:t>
            </a:r>
            <a:r>
              <a:rPr lang="en-US" b="0" i="0" dirty="0">
                <a:solidFill>
                  <a:srgbClr val="FFFFFF"/>
                </a:solidFill>
                <a:effectLst/>
                <a:latin typeface="Libre Franklin" pitchFamily="2" charset="0"/>
              </a:rPr>
              <a:t> Ventures, a nonprofit organization with headquarters in Washington, DC focused on solving health and social problems, </a:t>
            </a:r>
            <a:r>
              <a:rPr lang="en-US" b="0" i="0" dirty="0">
                <a:solidFill>
                  <a:srgbClr val="212E36"/>
                </a:solidFill>
                <a:effectLst/>
                <a:latin typeface="Libre Franklin" panose="020B0604020202020204" pitchFamily="2" charset="0"/>
              </a:rPr>
              <a:t>created an interactive tool that helps people craft messaging based on the vaccine personas. </a:t>
            </a:r>
          </a:p>
          <a:p>
            <a:pPr algn="l"/>
            <a:endParaRPr lang="en-US" b="0" i="0" dirty="0">
              <a:solidFill>
                <a:srgbClr val="212E36"/>
              </a:solidFill>
              <a:effectLst/>
              <a:latin typeface="Libre Franklin" panose="020B0604020202020204" pitchFamily="2"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212E36"/>
                </a:solidFill>
                <a:effectLst/>
                <a:latin typeface="ZapfHumanist"/>
              </a:rPr>
              <a:t>This takes a </a:t>
            </a:r>
            <a:r>
              <a:rPr lang="en-US" b="0" i="0" dirty="0" err="1">
                <a:solidFill>
                  <a:srgbClr val="212E36"/>
                </a:solidFill>
                <a:effectLst/>
                <a:latin typeface="ZapfHumanist"/>
              </a:rPr>
              <a:t>psychobehavioral</a:t>
            </a:r>
            <a:r>
              <a:rPr lang="en-US" b="0" i="0" dirty="0">
                <a:solidFill>
                  <a:srgbClr val="212E36"/>
                </a:solidFill>
                <a:effectLst/>
                <a:latin typeface="ZapfHumanist"/>
              </a:rPr>
              <a:t> approach in understanding people’s behaviors to make progress on vaccine conversations. </a:t>
            </a:r>
            <a:endParaRPr lang="en-US" b="0" i="0" dirty="0">
              <a:solidFill>
                <a:srgbClr val="212E36"/>
              </a:solidFill>
              <a:effectLst/>
              <a:latin typeface="Libre Franklin" panose="020B0604020202020204" pitchFamily="2" charset="0"/>
            </a:endParaRPr>
          </a:p>
          <a:p>
            <a:pPr algn="l"/>
            <a:endParaRPr lang="en-US" b="0" i="0" dirty="0">
              <a:solidFill>
                <a:srgbClr val="212E36"/>
              </a:solidFill>
              <a:effectLst/>
              <a:latin typeface="Libre Franklin" panose="020B0604020202020204" pitchFamily="2" charset="0"/>
            </a:endParaRPr>
          </a:p>
          <a:p>
            <a:pPr algn="l"/>
            <a:endParaRPr lang="en-US" b="0" i="0" dirty="0">
              <a:solidFill>
                <a:srgbClr val="212E36"/>
              </a:solidFill>
              <a:effectLst/>
              <a:latin typeface="Libre Franklin" panose="020B0604020202020204" pitchFamily="2" charset="0"/>
            </a:endParaRPr>
          </a:p>
          <a:p>
            <a:pPr algn="l"/>
            <a:r>
              <a:rPr lang="en-US" b="0" i="0" dirty="0">
                <a:solidFill>
                  <a:srgbClr val="212E36"/>
                </a:solidFill>
                <a:effectLst/>
                <a:latin typeface="Libre Franklin" panose="020B0604020202020204" pitchFamily="2" charset="0"/>
              </a:rPr>
              <a:t>Their survey found that 39% of Americans are highly likely to get the vaccine, with the remaining 60% falling into four less likely segments, with a variety of concerns and barriers shaping their likelihood.</a:t>
            </a:r>
          </a:p>
          <a:p>
            <a:pPr algn="l"/>
            <a:endParaRPr lang="en-US" b="0" i="0" dirty="0">
              <a:solidFill>
                <a:srgbClr val="212E36"/>
              </a:solidFill>
              <a:effectLst/>
              <a:latin typeface="Libre Franklin" panose="020B0604020202020204" pitchFamily="2" charset="0"/>
            </a:endParaRPr>
          </a:p>
          <a:p>
            <a:pPr algn="l"/>
            <a:r>
              <a:rPr lang="en-US" b="0" i="0" dirty="0">
                <a:solidFill>
                  <a:srgbClr val="212E36"/>
                </a:solidFill>
                <a:effectLst/>
                <a:latin typeface="Libre Franklin" panose="020B0604020202020204" pitchFamily="2" charset="0"/>
              </a:rPr>
              <a:t>On one end of the vaccine likelihood spectrum we have </a:t>
            </a:r>
            <a:r>
              <a:rPr lang="en-US" b="1" i="0" dirty="0">
                <a:solidFill>
                  <a:srgbClr val="212E36"/>
                </a:solidFill>
                <a:effectLst/>
                <a:latin typeface="Libre Franklin" panose="020B0604020202020204" pitchFamily="2" charset="0"/>
              </a:rPr>
              <a:t>The Enthusiasts</a:t>
            </a:r>
            <a:r>
              <a:rPr lang="en-US" b="0" i="0" dirty="0">
                <a:solidFill>
                  <a:srgbClr val="212E36"/>
                </a:solidFill>
                <a:effectLst/>
                <a:latin typeface="Libre Franklin" panose="020B0604020202020204" pitchFamily="2" charset="0"/>
              </a:rPr>
              <a:t>, who are ready and willing to get the vaccine, and on the other end we have </a:t>
            </a:r>
            <a:r>
              <a:rPr lang="en-US" b="1" i="0" dirty="0">
                <a:solidFill>
                  <a:srgbClr val="212E36"/>
                </a:solidFill>
                <a:effectLst/>
                <a:latin typeface="Libre Franklin" panose="020B0604020202020204" pitchFamily="2" charset="0"/>
              </a:rPr>
              <a:t>The COVID Skeptics</a:t>
            </a:r>
            <a:r>
              <a:rPr lang="en-US" b="0" i="0" dirty="0">
                <a:solidFill>
                  <a:srgbClr val="212E36"/>
                </a:solidFill>
                <a:effectLst/>
                <a:latin typeface="Libre Franklin" panose="020B0604020202020204" pitchFamily="2" charset="0"/>
              </a:rPr>
              <a:t> who are guided by misinformation and unlikely to get vaccinated.</a:t>
            </a:r>
          </a:p>
          <a:p>
            <a:pPr algn="l"/>
            <a:endParaRPr lang="en-US" b="0" i="0" dirty="0">
              <a:solidFill>
                <a:srgbClr val="212E36"/>
              </a:solidFill>
              <a:effectLst/>
              <a:latin typeface="Libre Franklin" panose="020B0604020202020204" pitchFamily="2" charset="0"/>
            </a:endParaRPr>
          </a:p>
          <a:p>
            <a:pPr algn="l"/>
            <a:r>
              <a:rPr lang="en-US" b="0" i="0" dirty="0">
                <a:solidFill>
                  <a:srgbClr val="212E36"/>
                </a:solidFill>
                <a:effectLst/>
                <a:latin typeface="Libre Franklin" panose="020B0604020202020204" pitchFamily="2" charset="0"/>
              </a:rPr>
              <a:t>Each of these personas express different likelihood of getting vaccinated on a scale up to 10.</a:t>
            </a:r>
          </a:p>
          <a:p>
            <a:pPr algn="l"/>
            <a:r>
              <a:rPr lang="en-US" b="0" i="0" dirty="0">
                <a:solidFill>
                  <a:srgbClr val="212E36"/>
                </a:solidFill>
                <a:effectLst/>
                <a:latin typeface="Libre Franklin" panose="020B0604020202020204" pitchFamily="2" charset="0"/>
              </a:rPr>
              <a:t>Three of these segments (labeled "</a:t>
            </a:r>
            <a:r>
              <a:rPr lang="en-US" b="1" i="0" dirty="0">
                <a:solidFill>
                  <a:srgbClr val="212E36"/>
                </a:solidFill>
                <a:effectLst/>
                <a:latin typeface="Libre Franklin" pitchFamily="2" charset="0"/>
              </a:rPr>
              <a:t>The Persuadable</a:t>
            </a:r>
            <a:r>
              <a:rPr lang="en-US" b="0" i="0" dirty="0">
                <a:solidFill>
                  <a:srgbClr val="212E36"/>
                </a:solidFill>
                <a:effectLst/>
                <a:latin typeface="Libre Franklin" panose="020B0604020202020204" pitchFamily="2" charset="0"/>
              </a:rPr>
              <a:t>") can likely be convinced to take the vaccine, due to barriers they have that we believe can be overcome with the right interventions.</a:t>
            </a:r>
          </a:p>
          <a:p>
            <a:pPr algn="l"/>
            <a:endParaRPr lang="en-US" b="0" i="0" dirty="0">
              <a:solidFill>
                <a:srgbClr val="212E36"/>
              </a:solidFill>
              <a:effectLst/>
              <a:latin typeface="Libre Franklin" panose="020B0604020202020204" pitchFamily="2" charset="0"/>
            </a:endParaRPr>
          </a:p>
        </p:txBody>
      </p:sp>
    </p:spTree>
    <p:extLst>
      <p:ext uri="{BB962C8B-B14F-4D97-AF65-F5344CB8AC3E}">
        <p14:creationId xmlns:p14="http://schemas.microsoft.com/office/powerpoint/2010/main" val="155698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3c8dd50c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ge3c8dd50c9_0_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lgn="l"/>
            <a:r>
              <a:rPr lang="en-US" b="0" i="0" dirty="0">
                <a:solidFill>
                  <a:srgbClr val="212E36"/>
                </a:solidFill>
                <a:effectLst/>
                <a:latin typeface="Libre Franklin" panose="020B0604020202020204" pitchFamily="2" charset="0"/>
              </a:rPr>
              <a:t>This next slide shows us the common barriers experienced by these 5 personas.</a:t>
            </a:r>
          </a:p>
          <a:p>
            <a:pPr algn="l"/>
            <a:endParaRPr lang="en-US" b="0" i="0" dirty="0">
              <a:solidFill>
                <a:srgbClr val="212E36"/>
              </a:solidFill>
              <a:effectLst/>
              <a:latin typeface="Libre Franklin" panose="020B0604020202020204" pitchFamily="2" charset="0"/>
            </a:endParaRPr>
          </a:p>
          <a:p>
            <a:pPr algn="l"/>
            <a:r>
              <a:rPr lang="en-US" b="0" i="0" dirty="0">
                <a:solidFill>
                  <a:srgbClr val="212E36"/>
                </a:solidFill>
                <a:effectLst/>
                <a:latin typeface="Libre Franklin" panose="020B0604020202020204" pitchFamily="2" charset="0"/>
              </a:rPr>
              <a:t>They vary between things like appointment availability, community norms, trust, and so on.</a:t>
            </a:r>
          </a:p>
          <a:p>
            <a:pPr algn="l"/>
            <a:r>
              <a:rPr lang="en-US" b="0" i="0" dirty="0">
                <a:solidFill>
                  <a:srgbClr val="212E36"/>
                </a:solidFill>
                <a:effectLst/>
                <a:latin typeface="Libre Franklin" panose="020B0604020202020204" pitchFamily="2" charset="0"/>
              </a:rPr>
              <a:t>What’s interesting is perception of “vaccine safety” is a barrier for 4 of the 5 personas&gt;&gt; so it’s really important to discuss vaccine safety in your messaging.</a:t>
            </a:r>
          </a:p>
          <a:p>
            <a:pPr algn="l"/>
            <a:endParaRPr lang="en-US" b="0" i="0" dirty="0">
              <a:solidFill>
                <a:srgbClr val="212E36"/>
              </a:solidFill>
              <a:effectLst/>
              <a:latin typeface="Libre Franklin" panose="020B0604020202020204" pitchFamily="2" charset="0"/>
            </a:endParaRPr>
          </a:p>
          <a:p>
            <a:pPr algn="l"/>
            <a:r>
              <a:rPr lang="en-US" b="0" i="0" dirty="0">
                <a:solidFill>
                  <a:srgbClr val="212E36"/>
                </a:solidFill>
                <a:effectLst/>
                <a:latin typeface="Libre Franklin" panose="020B0604020202020204" pitchFamily="2" charset="0"/>
              </a:rPr>
              <a:t>For each of these personas, we also see targeted solutions, such as using trusted figures with COVID Skeptics and offering paid time off for the Cost-Anxious.</a:t>
            </a:r>
          </a:p>
        </p:txBody>
      </p:sp>
    </p:spTree>
    <p:extLst>
      <p:ext uri="{BB962C8B-B14F-4D97-AF65-F5344CB8AC3E}">
        <p14:creationId xmlns:p14="http://schemas.microsoft.com/office/powerpoint/2010/main" val="186855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3c8dd50c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ge3c8dd50c9_0_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lgn="l"/>
            <a:r>
              <a:rPr lang="en-US" b="0" i="0" dirty="0">
                <a:solidFill>
                  <a:srgbClr val="FFFFFF"/>
                </a:solidFill>
                <a:effectLst/>
                <a:latin typeface="Libre Franklin" pitchFamily="2" charset="0"/>
              </a:rPr>
              <a:t>Let’s test out the tool together!</a:t>
            </a:r>
            <a:endParaRPr dirty="0"/>
          </a:p>
        </p:txBody>
      </p:sp>
    </p:spTree>
    <p:extLst>
      <p:ext uri="{BB962C8B-B14F-4D97-AF65-F5344CB8AC3E}">
        <p14:creationId xmlns:p14="http://schemas.microsoft.com/office/powerpoint/2010/main" val="455560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e3c8dd50c9_0_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ge3c8dd50c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e3c8dd50c9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9" name="Google Shape;209;ge3c8dd50c9_0_6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highlight>
                  <a:srgbClr val="FFFFFF"/>
                </a:highlight>
                <a:latin typeface="Lato"/>
                <a:ea typeface="Lato"/>
                <a:cs typeface="Lato"/>
                <a:sym typeface="Lato"/>
              </a:rPr>
              <a:t>Our  Nurses Toolkit includes a number of tools that can help you craft and share your story:</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One of these is our social media pack.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social media pack includes ready-to-go images and templates to help you share your story via social media platforms. </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e3c8dd50c9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9" name="Google Shape;209;ge3c8dd50c9_0_6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We also have created a Guide to Sharing Your Story.</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This guide is a template to craft your own vaccine story. </a:t>
            </a: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50781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e3c8dd50c9_0_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0" name="Google Shape;200;ge3c8dd50c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690976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3c8dd50c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ge3c8dd50c9_0_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Here are some additional great resources to check out.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SAMHSA’s Share Your Story guide to digital storytelling </a:t>
            </a:r>
            <a:r>
              <a:rPr lang="en-US" dirty="0"/>
              <a:t>– This guide by the Substance Abuse and Mental Health Services Administration is designed to help individuals living with mental and substance use disorders share personal stories of recovery using a digital format. However, the guide can be helpful for communicating about other health topics as well—such as COVID-19 and the vaccine. It also includes templates for organizations such as consent forms for people sharing their story through videos, and more.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Vaccine Persona Quiz </a:t>
            </a:r>
            <a:r>
              <a:rPr lang="en-US" dirty="0"/>
              <a:t>by </a:t>
            </a:r>
            <a:r>
              <a:rPr lang="en-US" dirty="0" err="1"/>
              <a:t>Surgo</a:t>
            </a:r>
            <a:r>
              <a:rPr lang="en-US" dirty="0"/>
              <a:t> Ventures – the interactive tool we reviewed earlier this hour.</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Build Vaccine Confidence By Sharing Vaccine Stories and Testimonials </a:t>
            </a:r>
            <a:r>
              <a:rPr lang="en-US" b="0" dirty="0"/>
              <a:t>– The NYC Health Department recently came out with this helpful 2-page guide on how to share your vaccine story and best practices for sharing others’ vaccine stories. </a:t>
            </a:r>
            <a:endParaRPr lang="en-US" b="1" dirty="0"/>
          </a:p>
        </p:txBody>
      </p:sp>
    </p:spTree>
    <p:extLst>
      <p:ext uri="{BB962C8B-B14F-4D97-AF65-F5344CB8AC3E}">
        <p14:creationId xmlns:p14="http://schemas.microsoft.com/office/powerpoint/2010/main" val="103714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b86d474fc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gb86d474fc2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200" dirty="0">
                <a:solidFill>
                  <a:schemeClr val="dk1"/>
                </a:solidFill>
                <a:latin typeface="Calibri"/>
                <a:ea typeface="Calibri"/>
                <a:cs typeface="Calibri"/>
                <a:sym typeface="Calibri"/>
              </a:rPr>
              <a:t>NNCC is partnering with the Centers for Disease Control and Prevention (CDC) to build COVID-19 vaccine confidence among nurses and the communities they serve. </a:t>
            </a:r>
          </a:p>
          <a:p>
            <a:pPr marL="0" lvl="0" indent="0" algn="l" rtl="0">
              <a:lnSpc>
                <a:spcPct val="100000"/>
              </a:lnSpc>
              <a:spcBef>
                <a:spcPts val="0"/>
              </a:spcBef>
              <a:spcAft>
                <a:spcPts val="0"/>
              </a:spcAft>
              <a:buClr>
                <a:schemeClr val="dk1"/>
              </a:buClr>
              <a:buSzPts val="1400"/>
              <a:buFont typeface="Arial"/>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latin typeface="Calibri"/>
                <a:ea typeface="Calibri"/>
                <a:cs typeface="Calibri"/>
                <a:sym typeface="Calibri"/>
              </a:rPr>
              <a:t>Through this project, we aim to:</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latin typeface="Calibri"/>
                <a:ea typeface="Calibri"/>
                <a:cs typeface="Calibri"/>
                <a:sym typeface="Calibri"/>
              </a:rPr>
              <a:t>Empower nurses with the necessary information to engage with care teams and communities about COVID-19 vaccines;</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latin typeface="Calibri"/>
                <a:ea typeface="Calibri"/>
                <a:cs typeface="Calibri"/>
                <a:sym typeface="Calibri"/>
              </a:rPr>
              <a:t>Provide learning opportunities to share up-to-date guidance and support peer engagement among nursing colleagues; and</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latin typeface="Calibri"/>
                <a:ea typeface="Calibri"/>
                <a:cs typeface="Calibri"/>
                <a:sym typeface="Calibri"/>
              </a:rPr>
              <a:t>Amplify the nursing voice by featuring everyday nurse champions through our podcast and other media.</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latin typeface="Calibri"/>
                <a:ea typeface="Calibri"/>
                <a:cs typeface="Calibri"/>
                <a:sym typeface="Calibri"/>
              </a:rPr>
              <a:t>Please visit nurseledcare.org to learn more. </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b86d474fc2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9" name="Google Shape;279;gb86d474fc2_0_3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0" dirty="0">
                <a:solidFill>
                  <a:srgbClr val="007499"/>
                </a:solidFill>
                <a:latin typeface="Calibri"/>
                <a:ea typeface="Calibri"/>
                <a:cs typeface="Calibri"/>
                <a:sym typeface="Calibri"/>
              </a:rPr>
              <a:t>Please submit any questions you have using this </a:t>
            </a:r>
            <a:r>
              <a:rPr lang="en-US" sz="1400" b="0" dirty="0">
                <a:solidFill>
                  <a:srgbClr val="007499"/>
                </a:solidFill>
                <a:latin typeface="Calibri"/>
                <a:ea typeface="Calibri"/>
                <a:cs typeface="Calibri"/>
                <a:sym typeface="Calibri"/>
                <a:hlinkClick r:id="rId3"/>
              </a:rPr>
              <a:t>Google Form</a:t>
            </a:r>
            <a:r>
              <a:rPr lang="en-US" sz="1400" b="0" dirty="0">
                <a:solidFill>
                  <a:srgbClr val="007499"/>
                </a:solidFill>
                <a:latin typeface="Calibri"/>
                <a:ea typeface="Calibri"/>
                <a:cs typeface="Calibri"/>
                <a:sym typeface="Calibri"/>
              </a:rPr>
              <a:t>. This link will also be found in your welcome email from NNCC. </a:t>
            </a:r>
          </a:p>
          <a:p>
            <a:pPr marL="0" lvl="0" indent="0" algn="l" rtl="0">
              <a:lnSpc>
                <a:spcPct val="100000"/>
              </a:lnSpc>
              <a:spcBef>
                <a:spcPts val="0"/>
              </a:spcBef>
              <a:spcAft>
                <a:spcPts val="0"/>
              </a:spcAft>
              <a:buSzPts val="1400"/>
              <a:buNone/>
            </a:pPr>
            <a:endParaRPr lang="en-US" sz="1400" b="0" dirty="0">
              <a:solidFill>
                <a:srgbClr val="007499"/>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b="0" dirty="0">
                <a:solidFill>
                  <a:srgbClr val="007499"/>
                </a:solidFill>
                <a:latin typeface="Calibri"/>
                <a:ea typeface="Calibri"/>
                <a:cs typeface="Calibri"/>
                <a:sym typeface="Calibri"/>
              </a:rPr>
              <a:t>Google Form: https://forms.gle/eKQCmXPx1McLsVBL6 </a:t>
            </a:r>
          </a:p>
          <a:p>
            <a:pPr marL="0" lvl="0" indent="0" algn="l" rtl="0">
              <a:lnSpc>
                <a:spcPct val="100000"/>
              </a:lnSpc>
              <a:spcBef>
                <a:spcPts val="0"/>
              </a:spcBef>
              <a:spcAft>
                <a:spcPts val="0"/>
              </a:spcAft>
              <a:buSzPts val="1400"/>
              <a:buNone/>
            </a:pPr>
            <a:endParaRPr lang="en-US" sz="1400" b="0" dirty="0">
              <a:solidFill>
                <a:srgbClr val="007499"/>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b="0" dirty="0">
                <a:solidFill>
                  <a:srgbClr val="007499"/>
                </a:solidFill>
                <a:latin typeface="Calibri"/>
                <a:ea typeface="Calibri"/>
                <a:cs typeface="Calibri"/>
                <a:sym typeface="Calibri"/>
              </a:rPr>
              <a:t>We will address questions during the live session next week.</a:t>
            </a:r>
            <a:endParaRPr b="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b86d474fc2_0_3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b86d474fc2_0_3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dirty="0"/>
              <a:t>Thank you for tuning in to this session. Please complete the post-session quiz to receive CE credits. The link to the quiz will be available in the Google Drive Folder in the next couple days. We will also share the link by email when available.</a:t>
            </a:r>
          </a:p>
          <a:p>
            <a:pPr marL="0" lvl="0" indent="0" algn="l" rtl="0">
              <a:lnSpc>
                <a:spcPct val="100000"/>
              </a:lnSpc>
              <a:spcBef>
                <a:spcPts val="0"/>
              </a:spcBef>
              <a:spcAft>
                <a:spcPts val="0"/>
              </a:spcAft>
              <a:buSzPts val="1400"/>
              <a:buNone/>
            </a:pPr>
            <a:endParaRPr lang="en-US" b="0" dirty="0"/>
          </a:p>
          <a:p>
            <a:pPr algn="l"/>
            <a:r>
              <a:rPr lang="en-US" b="0" dirty="0"/>
              <a:t>We hope to see you back next week for a session on </a:t>
            </a:r>
            <a:r>
              <a:rPr lang="en-US" sz="1800" b="1" i="0" u="none" strike="noStrike" baseline="0" dirty="0">
                <a:solidFill>
                  <a:srgbClr val="647976"/>
                </a:solidFill>
                <a:latin typeface="Calibri" panose="020F0502020204030204" pitchFamily="34" charset="0"/>
              </a:rPr>
              <a:t>Sharing Information Through Social Media, </a:t>
            </a:r>
            <a:r>
              <a:rPr lang="en-US" sz="1800" b="0" i="0" u="none" strike="noStrike" baseline="0" dirty="0">
                <a:solidFill>
                  <a:srgbClr val="647976"/>
                </a:solidFill>
                <a:latin typeface="Calibri" panose="020F0502020204030204" pitchFamily="34" charset="0"/>
              </a:rPr>
              <a:t>led by NNCC’s Communications team member, Sierra Little. </a:t>
            </a:r>
            <a:endParaRPr lang="en-US" sz="1800" b="0" i="0" u="none" strike="noStrike" baseline="0" dirty="0">
              <a:solidFill>
                <a:srgbClr val="000000"/>
              </a:solidFill>
              <a:latin typeface="Calibri" panose="020F0502020204030204" pitchFamily="34" charset="0"/>
            </a:endParaRPr>
          </a:p>
          <a:p>
            <a:pPr marL="0" lvl="0" indent="0" algn="l" rtl="0">
              <a:lnSpc>
                <a:spcPct val="100000"/>
              </a:lnSpc>
              <a:spcBef>
                <a:spcPts val="0"/>
              </a:spcBef>
              <a:spcAft>
                <a:spcPts val="0"/>
              </a:spcAft>
              <a:buSzPts val="1400"/>
              <a:buNone/>
            </a:pPr>
            <a:endParaRPr lang="en-US" b="0" dirty="0"/>
          </a:p>
        </p:txBody>
      </p:sp>
      <p:sp>
        <p:nvSpPr>
          <p:cNvPr id="307" name="Google Shape;307;gb86d474fc2_0_3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9e8067d0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gc9e8067d03_2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4203523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9e8067d0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gc9e8067d03_2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30492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e3c8dd50c9_0_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ge3c8dd50c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e2ad52d53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ge2ad52d532_0_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highlight>
                  <a:srgbClr val="FFFFFF"/>
                </a:highlight>
                <a:latin typeface="Lato"/>
                <a:ea typeface="Lato"/>
                <a:cs typeface="Lato"/>
                <a:sym typeface="Lato"/>
              </a:rPr>
              <a:t>You can tell your story in a number of ways - all of which can help educate and impact your community. When thinking through how to tell your story and what elements to include, consider your platform and your audience.</a:t>
            </a:r>
          </a:p>
          <a:p>
            <a:pPr marL="0" lvl="0" indent="0" algn="l" rtl="0">
              <a:lnSpc>
                <a:spcPct val="100000"/>
              </a:lnSpc>
              <a:spcBef>
                <a:spcPts val="0"/>
              </a:spcBef>
              <a:spcAft>
                <a:spcPts val="0"/>
              </a:spcAft>
              <a:buSzPts val="1400"/>
              <a:buNone/>
            </a:pPr>
            <a:endParaRPr lang="en-US" dirty="0"/>
          </a:p>
          <a:p>
            <a:pPr marL="457200" lvl="0" indent="-317500" algn="l" rtl="0">
              <a:spcBef>
                <a:spcPts val="1000"/>
              </a:spcBef>
              <a:spcAft>
                <a:spcPts val="0"/>
              </a:spcAft>
              <a:buSzPts val="1400"/>
              <a:buFont typeface="Lato"/>
              <a:buChar char="●"/>
            </a:pPr>
            <a:r>
              <a:rPr lang="en-US" b="1" dirty="0">
                <a:highlight>
                  <a:srgbClr val="FFFFFF"/>
                </a:highlight>
                <a:latin typeface="Lato"/>
                <a:ea typeface="Lato"/>
                <a:cs typeface="Lato"/>
                <a:sym typeface="Lato"/>
              </a:rPr>
              <a:t>In-person</a:t>
            </a:r>
            <a:r>
              <a:rPr lang="en-US" dirty="0">
                <a:highlight>
                  <a:srgbClr val="FFFFFF"/>
                </a:highlight>
                <a:latin typeface="Lato"/>
                <a:ea typeface="Lato"/>
                <a:cs typeface="Lato"/>
                <a:sym typeface="Lato"/>
              </a:rPr>
              <a:t>: tailor your story to appeal to their unique questions and perspectives. Allow for a more conversational tone than you would in writing.</a:t>
            </a:r>
          </a:p>
          <a:p>
            <a:pPr marL="457200" lvl="0" indent="-317500" algn="l" rtl="0">
              <a:spcBef>
                <a:spcPts val="0"/>
              </a:spcBef>
              <a:spcAft>
                <a:spcPts val="0"/>
              </a:spcAft>
              <a:buSzPts val="1400"/>
              <a:buFont typeface="Lato"/>
              <a:buChar char="●"/>
            </a:pPr>
            <a:r>
              <a:rPr lang="en-US" b="1" dirty="0">
                <a:highlight>
                  <a:srgbClr val="FFFFFF"/>
                </a:highlight>
                <a:latin typeface="Lato"/>
                <a:ea typeface="Lato"/>
                <a:cs typeface="Lato"/>
                <a:sym typeface="Lato"/>
              </a:rPr>
              <a:t>On social media:</a:t>
            </a:r>
            <a:r>
              <a:rPr lang="en-US" dirty="0">
                <a:highlight>
                  <a:srgbClr val="FFFFFF"/>
                </a:highlight>
                <a:latin typeface="Lato"/>
                <a:ea typeface="Lato"/>
                <a:cs typeface="Lato"/>
                <a:sym typeface="Lato"/>
              </a:rPr>
              <a:t> Social media gives you an opportunity to expand the reach of your story using different mediums (written word, images, video, etc.). Remember that your story might be shared with others who lack the full context, so try to make your post all-inclusive and easily accessible.</a:t>
            </a:r>
          </a:p>
          <a:p>
            <a:pPr marL="457200" lvl="0" indent="-317500" algn="l" rtl="0">
              <a:spcBef>
                <a:spcPts val="0"/>
              </a:spcBef>
              <a:spcAft>
                <a:spcPts val="0"/>
              </a:spcAft>
              <a:buSzPts val="1400"/>
              <a:buFont typeface="Lato"/>
              <a:buChar char="●"/>
            </a:pPr>
            <a:r>
              <a:rPr lang="en-US" b="1" dirty="0">
                <a:highlight>
                  <a:srgbClr val="FFFFFF"/>
                </a:highlight>
                <a:latin typeface="Lato"/>
                <a:ea typeface="Lato"/>
                <a:cs typeface="Lato"/>
                <a:sym typeface="Lato"/>
              </a:rPr>
              <a:t>In writing: </a:t>
            </a:r>
            <a:r>
              <a:rPr lang="en-US" dirty="0">
                <a:highlight>
                  <a:srgbClr val="FFFFFF"/>
                </a:highlight>
                <a:latin typeface="Lato"/>
                <a:ea typeface="Lato"/>
                <a:cs typeface="Lato"/>
                <a:sym typeface="Lato"/>
              </a:rPr>
              <a:t>Writing your story (for an op-ed or similar) gives you a chance to say more than you might on social media. </a:t>
            </a:r>
          </a:p>
          <a:p>
            <a:pPr marL="457200" lvl="0" indent="-317500" algn="l" rtl="0">
              <a:spcBef>
                <a:spcPts val="0"/>
              </a:spcBef>
              <a:spcAft>
                <a:spcPts val="0"/>
              </a:spcAft>
              <a:buSzPts val="1400"/>
              <a:buFont typeface="Lato"/>
              <a:buChar char="●"/>
            </a:pPr>
            <a:r>
              <a:rPr lang="en-US" b="1" dirty="0">
                <a:highlight>
                  <a:srgbClr val="FFFFFF"/>
                </a:highlight>
                <a:latin typeface="Lato"/>
                <a:ea typeface="Lato"/>
                <a:cs typeface="Lato"/>
                <a:sym typeface="Lato"/>
              </a:rPr>
              <a:t>In video: </a:t>
            </a:r>
            <a:r>
              <a:rPr lang="en-US" dirty="0">
                <a:highlight>
                  <a:srgbClr val="FFFFFF"/>
                </a:highlight>
                <a:latin typeface="Lato"/>
                <a:ea typeface="Lato"/>
                <a:cs typeface="Lato"/>
                <a:sym typeface="Lato"/>
              </a:rPr>
              <a:t>Video is a great way to tell your story. In this format you can let your personality shine through to build a deeper connection with viewers. </a:t>
            </a: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3c8dd50c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ge3c8dd50c9_0_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highlight>
                  <a:srgbClr val="FFFFFF"/>
                </a:highlight>
                <a:latin typeface="Lato"/>
                <a:ea typeface="Lato"/>
                <a:cs typeface="Lato"/>
                <a:sym typeface="Lato"/>
              </a:rPr>
              <a:t>Storytelling is a powerful way to share information, help people understand the world around them, and spur communities into action. By sharing your personal COVID-19 vaccine story, you can help build vaccine confidence in your community.</a:t>
            </a: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3c8dd50c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ge3c8dd50c9_0_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Start at 21:00 – 22:25</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Here we see an example of sharing your story through a podcast.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NNCC’s At the Core of Care Podcast did a series on vaccine confidence earlier this year. Monica Harmon, who is also my co-facilitator, is featured in this clip. Monica talks about her approach to discussing vaccines.</a:t>
            </a:r>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highlight>
                  <a:srgbClr val="FFFF00"/>
                </a:highlight>
                <a:latin typeface="Lato"/>
                <a:ea typeface="Lato"/>
                <a:cs typeface="Lato"/>
                <a:sym typeface="Lato"/>
                <a:hlinkClick r:id="rId3"/>
              </a:rPr>
              <a:t>https://www.paactioncoalition.org/about/podcast/item/626-vaccine-confidence-nurses-turn-skepticism-into-action.html</a:t>
            </a:r>
            <a:r>
              <a:rPr lang="en-US" sz="1400" dirty="0">
                <a:highlight>
                  <a:srgbClr val="FFFF00"/>
                </a:highlight>
                <a:latin typeface="Lato"/>
                <a:ea typeface="Lato"/>
                <a:cs typeface="Lato"/>
                <a:sym typeface="Lato"/>
              </a:rPr>
              <a:t> </a:t>
            </a:r>
          </a:p>
          <a:p>
            <a:pPr marL="0" lvl="0" indent="0" algn="l" rtl="0">
              <a:lnSpc>
                <a:spcPct val="100000"/>
              </a:lnSpc>
              <a:spcBef>
                <a:spcPts val="0"/>
              </a:spcBef>
              <a:spcAft>
                <a:spcPts val="0"/>
              </a:spcAft>
              <a:buSzPts val="1400"/>
              <a:buNone/>
            </a:pPr>
            <a:endParaRPr lang="en-US" dirty="0"/>
          </a:p>
        </p:txBody>
      </p:sp>
    </p:spTree>
    <p:extLst>
      <p:ext uri="{BB962C8B-B14F-4D97-AF65-F5344CB8AC3E}">
        <p14:creationId xmlns:p14="http://schemas.microsoft.com/office/powerpoint/2010/main" val="605165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8" y="744574"/>
            <a:ext cx="8520601" cy="2052601"/>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 name="Google Shape;11;p2"/>
          <p:cNvSpPr txBox="1">
            <a:spLocks noGrp="1"/>
          </p:cNvSpPr>
          <p:nvPr>
            <p:ph type="body" idx="1"/>
          </p:nvPr>
        </p:nvSpPr>
        <p:spPr>
          <a:xfrm>
            <a:off x="311699" y="2834125"/>
            <a:ext cx="8520602" cy="792601"/>
          </a:xfrm>
          <a:prstGeom prst="rect">
            <a:avLst/>
          </a:prstGeom>
          <a:noFill/>
          <a:ln>
            <a:noFill/>
          </a:ln>
        </p:spPr>
        <p:txBody>
          <a:bodyPr spcFirstLastPara="1" wrap="square" lIns="91400" tIns="91400" rIns="91400" bIns="91400" anchor="t" anchorCtr="0">
            <a:noAutofit/>
          </a:bodyPr>
          <a:lstStyle>
            <a:lvl1pPr marL="457200" lvl="0" indent="-228600" algn="ctr">
              <a:lnSpc>
                <a:spcPct val="100000"/>
              </a:lnSpc>
              <a:spcBef>
                <a:spcPts val="0"/>
              </a:spcBef>
              <a:spcAft>
                <a:spcPts val="0"/>
              </a:spcAft>
              <a:buClr>
                <a:srgbClr val="585858"/>
              </a:buClr>
              <a:buSzPts val="2800"/>
              <a:buFont typeface="Arial"/>
              <a:buNone/>
              <a:defRPr sz="2800"/>
            </a:lvl1pPr>
            <a:lvl2pPr marL="914400" lvl="1" indent="-228600" algn="ctr">
              <a:lnSpc>
                <a:spcPct val="100000"/>
              </a:lnSpc>
              <a:spcBef>
                <a:spcPts val="0"/>
              </a:spcBef>
              <a:spcAft>
                <a:spcPts val="0"/>
              </a:spcAft>
              <a:buClr>
                <a:srgbClr val="585858"/>
              </a:buClr>
              <a:buSzPts val="2800"/>
              <a:buFont typeface="Arial"/>
              <a:buNone/>
              <a:defRPr sz="2800"/>
            </a:lvl2pPr>
            <a:lvl3pPr marL="1371600" lvl="2" indent="-228600" algn="ctr">
              <a:lnSpc>
                <a:spcPct val="100000"/>
              </a:lnSpc>
              <a:spcBef>
                <a:spcPts val="0"/>
              </a:spcBef>
              <a:spcAft>
                <a:spcPts val="0"/>
              </a:spcAft>
              <a:buClr>
                <a:srgbClr val="585858"/>
              </a:buClr>
              <a:buSzPts val="2800"/>
              <a:buFont typeface="Arial"/>
              <a:buNone/>
              <a:defRPr sz="2800"/>
            </a:lvl3pPr>
            <a:lvl4pPr marL="1828800" lvl="3" indent="-228600" algn="ctr">
              <a:lnSpc>
                <a:spcPct val="100000"/>
              </a:lnSpc>
              <a:spcBef>
                <a:spcPts val="0"/>
              </a:spcBef>
              <a:spcAft>
                <a:spcPts val="0"/>
              </a:spcAft>
              <a:buClr>
                <a:srgbClr val="585858"/>
              </a:buClr>
              <a:buSzPts val="2800"/>
              <a:buFont typeface="Arial"/>
              <a:buNone/>
              <a:defRPr sz="2800"/>
            </a:lvl4pPr>
            <a:lvl5pPr marL="2286000" lvl="4" indent="-228600" algn="ctr">
              <a:lnSpc>
                <a:spcPct val="100000"/>
              </a:lnSpc>
              <a:spcBef>
                <a:spcPts val="0"/>
              </a:spcBef>
              <a:spcAft>
                <a:spcPts val="0"/>
              </a:spcAft>
              <a:buClr>
                <a:srgbClr val="585858"/>
              </a:buClr>
              <a:buSzPts val="2800"/>
              <a:buFont typeface="Arial"/>
              <a:buNone/>
              <a:defRPr sz="28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2" name="Google Shape;12;p2"/>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3" name="Google Shape;53;p13"/>
          <p:cNvSpPr txBox="1">
            <a:spLocks noGrp="1"/>
          </p:cNvSpPr>
          <p:nvPr>
            <p:ph type="dt" idx="10"/>
          </p:nvPr>
        </p:nvSpPr>
        <p:spPr>
          <a:xfrm>
            <a:off x="6600825" y="4718488"/>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5" name="Google Shape;55;p13"/>
          <p:cNvSpPr txBox="1">
            <a:spLocks noGrp="1"/>
          </p:cNvSpPr>
          <p:nvPr>
            <p:ph type="sldNum" idx="12"/>
          </p:nvPr>
        </p:nvSpPr>
        <p:spPr>
          <a:xfrm>
            <a:off x="731399"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13"/>
          <p:cNvSpPr/>
          <p:nvPr/>
        </p:nvSpPr>
        <p:spPr>
          <a:xfrm>
            <a:off x="0" y="4853028"/>
            <a:ext cx="5566800" cy="2904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7" name="Google Shape;57;p13"/>
          <p:cNvSpPr/>
          <p:nvPr/>
        </p:nvSpPr>
        <p:spPr>
          <a:xfrm>
            <a:off x="5566653" y="4853028"/>
            <a:ext cx="3577200" cy="290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45864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699" y="2150849"/>
            <a:ext cx="8520602" cy="841801"/>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3" name="Google Shape;23;p5"/>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41232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 name="Google Shape;15;p3"/>
          <p:cNvSpPr txBox="1">
            <a:spLocks noGrp="1"/>
          </p:cNvSpPr>
          <p:nvPr>
            <p:ph type="body" idx="1"/>
          </p:nvPr>
        </p:nvSpPr>
        <p:spPr>
          <a:xfrm>
            <a:off x="311699" y="1152475"/>
            <a:ext cx="8520602" cy="3416400"/>
          </a:xfrm>
          <a:prstGeom prst="rect">
            <a:avLst/>
          </a:prstGeom>
          <a:noFill/>
          <a:ln>
            <a:noFill/>
          </a:ln>
        </p:spPr>
        <p:txBody>
          <a:bodyPr spcFirstLastPara="1" wrap="square" lIns="91400" tIns="91400" rIns="91400" bIns="914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_NUMBER">
  <p:cSld name="BIG_NUMB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699" y="1106125"/>
            <a:ext cx="8520602" cy="1963500"/>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Clr>
                <a:srgbClr val="000000"/>
              </a:buClr>
              <a:buSzPts val="12000"/>
              <a:buFont typeface="Arial"/>
              <a:buNone/>
              <a:defRPr sz="120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 name="Google Shape;19;p4"/>
          <p:cNvSpPr txBox="1">
            <a:spLocks noGrp="1"/>
          </p:cNvSpPr>
          <p:nvPr>
            <p:ph type="body" idx="1"/>
          </p:nvPr>
        </p:nvSpPr>
        <p:spPr>
          <a:xfrm>
            <a:off x="311699" y="3152225"/>
            <a:ext cx="8520602" cy="1300800"/>
          </a:xfrm>
          <a:prstGeom prst="rect">
            <a:avLst/>
          </a:prstGeom>
          <a:noFill/>
          <a:ln>
            <a:noFill/>
          </a:ln>
        </p:spPr>
        <p:txBody>
          <a:bodyPr spcFirstLastPara="1" wrap="square" lIns="91400" tIns="91400" rIns="91400" bIns="91400" anchor="t" anchorCtr="0">
            <a:noAutofit/>
          </a:bodyPr>
          <a:lstStyle>
            <a:lvl1pPr marL="457200" lvl="0" indent="-342900" algn="ctr">
              <a:lnSpc>
                <a:spcPct val="115000"/>
              </a:lnSpc>
              <a:spcBef>
                <a:spcPts val="0"/>
              </a:spcBef>
              <a:spcAft>
                <a:spcPts val="0"/>
              </a:spcAft>
              <a:buSzPts val="1800"/>
              <a:buChar char="●"/>
              <a:defRPr/>
            </a:lvl1pPr>
            <a:lvl2pPr marL="914400" lvl="1" indent="-342900" algn="ctr">
              <a:lnSpc>
                <a:spcPct val="115000"/>
              </a:lnSpc>
              <a:spcBef>
                <a:spcPts val="0"/>
              </a:spcBef>
              <a:spcAft>
                <a:spcPts val="0"/>
              </a:spcAft>
              <a:buSzPts val="1800"/>
              <a:buChar char="○"/>
              <a:defRPr/>
            </a:lvl2pPr>
            <a:lvl3pPr marL="1371600" lvl="2" indent="-342900" algn="ctr">
              <a:lnSpc>
                <a:spcPct val="115000"/>
              </a:lnSpc>
              <a:spcBef>
                <a:spcPts val="0"/>
              </a:spcBef>
              <a:spcAft>
                <a:spcPts val="0"/>
              </a:spcAft>
              <a:buSzPts val="1800"/>
              <a:buChar char="■"/>
              <a:defRPr/>
            </a:lvl3pPr>
            <a:lvl4pPr marL="1828800" lvl="3" indent="-342900" algn="ctr">
              <a:lnSpc>
                <a:spcPct val="115000"/>
              </a:lnSpc>
              <a:spcBef>
                <a:spcPts val="0"/>
              </a:spcBef>
              <a:spcAft>
                <a:spcPts val="0"/>
              </a:spcAft>
              <a:buSzPts val="1800"/>
              <a:buChar char="●"/>
              <a:defRPr/>
            </a:lvl4pPr>
            <a:lvl5pPr marL="2286000" lvl="4" indent="-342900" algn="ctr">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0" name="Google Shape;20;p4"/>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6" name="Google Shape;26;p6"/>
          <p:cNvSpPr txBox="1">
            <a:spLocks noGrp="1"/>
          </p:cNvSpPr>
          <p:nvPr>
            <p:ph type="body" idx="1"/>
          </p:nvPr>
        </p:nvSpPr>
        <p:spPr>
          <a:xfrm>
            <a:off x="311699" y="1152475"/>
            <a:ext cx="3999902" cy="3416400"/>
          </a:xfrm>
          <a:prstGeom prst="rect">
            <a:avLst/>
          </a:prstGeom>
          <a:noFill/>
          <a:ln>
            <a:noFill/>
          </a:ln>
        </p:spPr>
        <p:txBody>
          <a:bodyPr spcFirstLastPara="1" wrap="square" lIns="91400" tIns="91400" rIns="91400" bIns="914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7" name="Google Shape;27;p6"/>
          <p:cNvSpPr txBox="1">
            <a:spLocks noGrp="1"/>
          </p:cNvSpPr>
          <p:nvPr>
            <p:ph type="body" idx="2"/>
          </p:nvPr>
        </p:nvSpPr>
        <p:spPr>
          <a:xfrm>
            <a:off x="4832399" y="1152475"/>
            <a:ext cx="3999902" cy="3416400"/>
          </a:xfrm>
          <a:prstGeom prst="rect">
            <a:avLst/>
          </a:prstGeom>
          <a:noFill/>
          <a:ln>
            <a:noFill/>
          </a:ln>
        </p:spPr>
        <p:txBody>
          <a:bodyPr spcFirstLastPara="1" wrap="square" lIns="91400" tIns="91400" rIns="91400" bIns="914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8" name="Google Shape;28;p6"/>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1" name="Google Shape;31;p7"/>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_COLUMN_TEXT">
  <p:cSld name="ONE_COLUMN_TEX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11699" y="555600"/>
            <a:ext cx="2808001" cy="755700"/>
          </a:xfrm>
          <a:prstGeom prst="rect">
            <a:avLst/>
          </a:prstGeom>
          <a:noFill/>
          <a:ln>
            <a:noFill/>
          </a:ln>
        </p:spPr>
        <p:txBody>
          <a:bodyPr spcFirstLastPara="1" wrap="square" lIns="91400" tIns="91400" rIns="91400" bIns="91400" anchor="b" anchorCtr="0">
            <a:noAutofit/>
          </a:bodyPr>
          <a:lstStyle>
            <a:lvl1pPr lvl="0" algn="l">
              <a:lnSpc>
                <a:spcPct val="100000"/>
              </a:lnSpc>
              <a:spcBef>
                <a:spcPts val="0"/>
              </a:spcBef>
              <a:spcAft>
                <a:spcPts val="0"/>
              </a:spcAft>
              <a:buClr>
                <a:srgbClr val="000000"/>
              </a:buClr>
              <a:buSzPts val="2400"/>
              <a:buFont typeface="Arial"/>
              <a:buNone/>
              <a:defRPr sz="24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4" name="Google Shape;34;p8"/>
          <p:cNvSpPr txBox="1">
            <a:spLocks noGrp="1"/>
          </p:cNvSpPr>
          <p:nvPr>
            <p:ph type="body" idx="1"/>
          </p:nvPr>
        </p:nvSpPr>
        <p:spPr>
          <a:xfrm>
            <a:off x="311699" y="1389599"/>
            <a:ext cx="2808001" cy="3179401"/>
          </a:xfrm>
          <a:prstGeom prst="rect">
            <a:avLst/>
          </a:prstGeom>
          <a:noFill/>
          <a:ln>
            <a:noFill/>
          </a:ln>
        </p:spPr>
        <p:txBody>
          <a:bodyPr spcFirstLastPara="1" wrap="square" lIns="91400" tIns="91400" rIns="91400" bIns="91400"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5" name="Google Shape;35;p8"/>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_POINT">
  <p:cSld name="MAIN_POIN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90250" y="450149"/>
            <a:ext cx="6367801" cy="4090801"/>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000000"/>
              </a:buClr>
              <a:buSzPts val="4800"/>
              <a:buFont typeface="Arial"/>
              <a:buNone/>
              <a:defRPr sz="4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8" name="Google Shape;38;p9"/>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spTree>
      <p:nvGrpSpPr>
        <p:cNvPr id="1" name="Shape 39"/>
        <p:cNvGrpSpPr/>
        <p:nvPr/>
      </p:nvGrpSpPr>
      <p:grpSpPr>
        <a:xfrm>
          <a:off x="0" y="0"/>
          <a:ext cx="0" cy="0"/>
          <a:chOff x="0" y="0"/>
          <a:chExt cx="0" cy="0"/>
        </a:xfrm>
      </p:grpSpPr>
      <p:sp>
        <p:nvSpPr>
          <p:cNvPr id="40" name="Google Shape;40;p10"/>
          <p:cNvSpPr/>
          <p:nvPr/>
        </p:nvSpPr>
        <p:spPr>
          <a:xfrm>
            <a:off x="4572000" y="-125"/>
            <a:ext cx="4572000" cy="5143501"/>
          </a:xfrm>
          <a:prstGeom prst="rect">
            <a:avLst/>
          </a:prstGeom>
          <a:solidFill>
            <a:srgbClr val="EEEEEE"/>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0"/>
          <p:cNvSpPr txBox="1">
            <a:spLocks noGrp="1"/>
          </p:cNvSpPr>
          <p:nvPr>
            <p:ph type="title"/>
          </p:nvPr>
        </p:nvSpPr>
        <p:spPr>
          <a:xfrm>
            <a:off x="265500" y="1233175"/>
            <a:ext cx="4045200" cy="1482301"/>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Clr>
                <a:srgbClr val="000000"/>
              </a:buClr>
              <a:buSzPts val="4200"/>
              <a:buFont typeface="Arial"/>
              <a:buNone/>
              <a:defRPr sz="4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2" name="Google Shape;42;p10"/>
          <p:cNvSpPr txBox="1">
            <a:spLocks noGrp="1"/>
          </p:cNvSpPr>
          <p:nvPr>
            <p:ph type="body" idx="1"/>
          </p:nvPr>
        </p:nvSpPr>
        <p:spPr>
          <a:xfrm>
            <a:off x="265500" y="2803075"/>
            <a:ext cx="4045200" cy="1235101"/>
          </a:xfrm>
          <a:prstGeom prst="rect">
            <a:avLst/>
          </a:prstGeom>
          <a:noFill/>
          <a:ln>
            <a:noFill/>
          </a:ln>
        </p:spPr>
        <p:txBody>
          <a:bodyPr spcFirstLastPara="1" wrap="square" lIns="91400" tIns="91400" rIns="91400" bIns="91400" anchor="t" anchorCtr="0">
            <a:noAutofit/>
          </a:bodyPr>
          <a:lstStyle>
            <a:lvl1pPr marL="457200" lvl="0" indent="-228600" algn="ctr">
              <a:lnSpc>
                <a:spcPct val="100000"/>
              </a:lnSpc>
              <a:spcBef>
                <a:spcPts val="0"/>
              </a:spcBef>
              <a:spcAft>
                <a:spcPts val="0"/>
              </a:spcAft>
              <a:buClr>
                <a:srgbClr val="585858"/>
              </a:buClr>
              <a:buSzPts val="2100"/>
              <a:buFont typeface="Arial"/>
              <a:buNone/>
              <a:defRPr sz="2100"/>
            </a:lvl1pPr>
            <a:lvl2pPr marL="914400" lvl="1" indent="-228600" algn="ctr">
              <a:lnSpc>
                <a:spcPct val="100000"/>
              </a:lnSpc>
              <a:spcBef>
                <a:spcPts val="0"/>
              </a:spcBef>
              <a:spcAft>
                <a:spcPts val="0"/>
              </a:spcAft>
              <a:buClr>
                <a:srgbClr val="585858"/>
              </a:buClr>
              <a:buSzPts val="2100"/>
              <a:buFont typeface="Arial"/>
              <a:buNone/>
              <a:defRPr sz="2100"/>
            </a:lvl2pPr>
            <a:lvl3pPr marL="1371600" lvl="2" indent="-228600" algn="ctr">
              <a:lnSpc>
                <a:spcPct val="100000"/>
              </a:lnSpc>
              <a:spcBef>
                <a:spcPts val="0"/>
              </a:spcBef>
              <a:spcAft>
                <a:spcPts val="0"/>
              </a:spcAft>
              <a:buClr>
                <a:srgbClr val="585858"/>
              </a:buClr>
              <a:buSzPts val="2100"/>
              <a:buFont typeface="Arial"/>
              <a:buNone/>
              <a:defRPr sz="2100"/>
            </a:lvl3pPr>
            <a:lvl4pPr marL="1828800" lvl="3" indent="-228600" algn="ctr">
              <a:lnSpc>
                <a:spcPct val="100000"/>
              </a:lnSpc>
              <a:spcBef>
                <a:spcPts val="0"/>
              </a:spcBef>
              <a:spcAft>
                <a:spcPts val="0"/>
              </a:spcAft>
              <a:buClr>
                <a:srgbClr val="585858"/>
              </a:buClr>
              <a:buSzPts val="2100"/>
              <a:buFont typeface="Arial"/>
              <a:buNone/>
              <a:defRPr sz="2100"/>
            </a:lvl4pPr>
            <a:lvl5pPr marL="2286000" lvl="4" indent="-228600" algn="ctr">
              <a:lnSpc>
                <a:spcPct val="100000"/>
              </a:lnSpc>
              <a:spcBef>
                <a:spcPts val="0"/>
              </a:spcBef>
              <a:spcAft>
                <a:spcPts val="0"/>
              </a:spcAft>
              <a:buClr>
                <a:srgbClr val="585858"/>
              </a:buClr>
              <a:buSzPts val="2100"/>
              <a:buFont typeface="Arial"/>
              <a:buNone/>
              <a:defRPr sz="21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3" name="Google Shape;43;p10"/>
          <p:cNvSpPr txBox="1">
            <a:spLocks noGrp="1"/>
          </p:cNvSpPr>
          <p:nvPr>
            <p:ph type="body" idx="2"/>
          </p:nvPr>
        </p:nvSpPr>
        <p:spPr>
          <a:xfrm>
            <a:off x="4939500" y="724074"/>
            <a:ext cx="3837000" cy="3695102"/>
          </a:xfrm>
          <a:prstGeom prst="rect">
            <a:avLst/>
          </a:prstGeom>
          <a:noFill/>
          <a:ln>
            <a:noFill/>
          </a:ln>
        </p:spPr>
        <p:txBody>
          <a:bodyPr spcFirstLastPara="1" wrap="square" lIns="91400" tIns="91400" rIns="91400" bIns="91400" anchor="ctr"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4" name="Google Shape;44;p10"/>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45"/>
        <p:cNvGrpSpPr/>
        <p:nvPr/>
      </p:nvGrpSpPr>
      <p:grpSpPr>
        <a:xfrm>
          <a:off x="0" y="0"/>
          <a:ext cx="0" cy="0"/>
          <a:chOff x="0" y="0"/>
          <a:chExt cx="0" cy="0"/>
        </a:xfrm>
      </p:grpSpPr>
      <p:sp>
        <p:nvSpPr>
          <p:cNvPr id="46" name="Google Shape;46;p11"/>
          <p:cNvSpPr txBox="1">
            <a:spLocks noGrp="1"/>
          </p:cNvSpPr>
          <p:nvPr>
            <p:ph type="body" idx="1"/>
          </p:nvPr>
        </p:nvSpPr>
        <p:spPr>
          <a:xfrm>
            <a:off x="311699" y="4230575"/>
            <a:ext cx="5998802" cy="605101"/>
          </a:xfrm>
          <a:prstGeom prst="rect">
            <a:avLst/>
          </a:prstGeom>
          <a:noFill/>
          <a:ln>
            <a:noFill/>
          </a:ln>
        </p:spPr>
        <p:txBody>
          <a:bodyPr spcFirstLastPara="1" wrap="square" lIns="91400" tIns="91400" rIns="91400" bIns="91400" anchor="ctr" anchorCtr="0">
            <a:noAutofit/>
          </a:bodyPr>
          <a:lstStyle>
            <a:lvl1pPr marL="457200" lvl="0" indent="-228600" algn="l">
              <a:lnSpc>
                <a:spcPct val="100000"/>
              </a:lnSpc>
              <a:spcBef>
                <a:spcPts val="0"/>
              </a:spcBef>
              <a:spcAft>
                <a:spcPts val="0"/>
              </a:spcAft>
              <a:buClr>
                <a:srgbClr val="585858"/>
              </a:buClr>
              <a:buSzPts val="1800"/>
              <a:buNone/>
              <a:defRPr/>
            </a:lvl1pPr>
          </a:lstStyle>
          <a:p>
            <a:endParaRPr/>
          </a:p>
        </p:txBody>
      </p:sp>
      <p:sp>
        <p:nvSpPr>
          <p:cNvPr id="47" name="Google Shape;47;p11"/>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699" y="1152475"/>
            <a:ext cx="8520602" cy="3416400"/>
          </a:xfrm>
          <a:prstGeom prst="rect">
            <a:avLst/>
          </a:prstGeom>
          <a:noFill/>
          <a:ln>
            <a:noFill/>
          </a:ln>
        </p:spPr>
        <p:txBody>
          <a:bodyPr spcFirstLastPara="1" wrap="square" lIns="91400" tIns="91400" rIns="91400" bIns="91400" anchor="t" anchorCtr="0">
            <a:noAutofit/>
          </a:bodyPr>
          <a:lstStyle>
            <a:lvl1pPr marL="457200" marR="0" lvl="0"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1pPr>
            <a:lvl2pPr marL="914400" marR="0" lvl="1"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2pPr>
            <a:lvl3pPr marL="1371600" marR="0" lvl="2"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3pPr>
            <a:lvl4pPr marL="1828800" marR="0" lvl="3"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4pPr>
            <a:lvl5pPr marL="2286000" marR="0" lvl="4"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5pPr>
            <a:lvl6pPr marL="2743200" marR="0" lvl="5"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6pPr>
            <a:lvl7pPr marL="3200400" marR="0" lvl="6"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7pPr>
            <a:lvl8pPr marL="3657600" marR="0" lvl="7"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8pPr>
            <a:lvl9pPr marL="4114800" marR="0" lvl="8"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DpVbLrd0ZgM&amp;t=1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baytobaynews.com/stories/dover-nurse-part-of-national-vaccine-encouragement-effort,5790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vaccinequiz.precisionforcovid.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samhsa.gov/sites/default/files/programs_campaigns/brss_tacs/samhsa-storytelling-guide.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1.nyc.gov/assets/doh/downloads/pdf/covid/building-confidence-in-covid-19-vax.pdf" TargetMode="External"/><Relationship Id="rId4" Type="http://schemas.openxmlformats.org/officeDocument/2006/relationships/hyperlink" Target="https://vaccinequiz.precisionforcovid.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s://forms.gle/eKQCmXPx1McLsVBL6"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aactioncoalition.org/about/podcast/item/626-vaccine-confidence-nurses-turn-skepticism-into-action.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p:nvPr/>
        </p:nvSpPr>
        <p:spPr>
          <a:xfrm>
            <a:off x="2734400" y="1920675"/>
            <a:ext cx="5179500" cy="12522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400"/>
              <a:buFont typeface="Archivo Black"/>
              <a:buNone/>
            </a:pPr>
            <a:r>
              <a:rPr lang="en-US" sz="2400" dirty="0">
                <a:latin typeface="Lato Black"/>
                <a:ea typeface="Lato Black"/>
                <a:cs typeface="Lato Black"/>
                <a:sym typeface="Lato Black"/>
              </a:rPr>
              <a:t>Communications Strategies for Vaccine Confidence:</a:t>
            </a:r>
          </a:p>
          <a:p>
            <a:pPr marL="0" marR="0" lvl="0" indent="0" algn="l" rtl="0">
              <a:lnSpc>
                <a:spcPct val="100000"/>
              </a:lnSpc>
              <a:spcBef>
                <a:spcPts val="0"/>
              </a:spcBef>
              <a:spcAft>
                <a:spcPts val="0"/>
              </a:spcAft>
              <a:buClr>
                <a:srgbClr val="000000"/>
              </a:buClr>
              <a:buSzPts val="1400"/>
              <a:buFont typeface="Archivo Black"/>
              <a:buNone/>
            </a:pPr>
            <a:r>
              <a:rPr lang="en-US" sz="2400" i="1" dirty="0">
                <a:latin typeface="Lato Black"/>
                <a:ea typeface="Lato Black"/>
                <a:cs typeface="Lato Black"/>
                <a:sym typeface="Lato Black"/>
              </a:rPr>
              <a:t>How to Tell Your Story</a:t>
            </a:r>
            <a:endParaRPr sz="2400" i="1" dirty="0">
              <a:latin typeface="Lato"/>
              <a:ea typeface="Lato"/>
              <a:cs typeface="Lato"/>
              <a:sym typeface="Lato"/>
            </a:endParaRPr>
          </a:p>
        </p:txBody>
      </p:sp>
      <p:cxnSp>
        <p:nvCxnSpPr>
          <p:cNvPr id="101" name="Google Shape;101;p25"/>
          <p:cNvCxnSpPr/>
          <p:nvPr/>
        </p:nvCxnSpPr>
        <p:spPr>
          <a:xfrm>
            <a:off x="2538375" y="1805850"/>
            <a:ext cx="0" cy="1531800"/>
          </a:xfrm>
          <a:prstGeom prst="straightConnector1">
            <a:avLst/>
          </a:prstGeom>
          <a:noFill/>
          <a:ln w="9525" cap="flat" cmpd="sng">
            <a:solidFill>
              <a:schemeClr val="dk2"/>
            </a:solidFill>
            <a:prstDash val="solid"/>
            <a:round/>
            <a:headEnd type="none" w="sm" len="sm"/>
            <a:tailEnd type="none" w="sm" len="sm"/>
          </a:ln>
        </p:spPr>
      </p:cxnSp>
      <p:sp>
        <p:nvSpPr>
          <p:cNvPr id="102" name="Google Shape;102;p25"/>
          <p:cNvSpPr/>
          <p:nvPr/>
        </p:nvSpPr>
        <p:spPr>
          <a:xfrm>
            <a:off x="8221200" y="0"/>
            <a:ext cx="9228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 name="Picture 5">
            <a:extLst>
              <a:ext uri="{FF2B5EF4-FFF2-40B4-BE49-F238E27FC236}">
                <a16:creationId xmlns:a16="http://schemas.microsoft.com/office/drawing/2014/main" id="{396B21F3-F2E7-4DDD-B0C1-80F1D4AA18DB}"/>
              </a:ext>
            </a:extLst>
          </p:cNvPr>
          <p:cNvPicPr>
            <a:picLocks noChangeAspect="1"/>
          </p:cNvPicPr>
          <p:nvPr/>
        </p:nvPicPr>
        <p:blipFill>
          <a:blip r:embed="rId3"/>
          <a:stretch>
            <a:fillRect/>
          </a:stretch>
        </p:blipFill>
        <p:spPr>
          <a:xfrm>
            <a:off x="803445" y="1641440"/>
            <a:ext cx="1091279" cy="1810669"/>
          </a:xfrm>
          <a:prstGeom prst="rect">
            <a:avLst/>
          </a:prstGeom>
        </p:spPr>
      </p:pic>
      <p:sp>
        <p:nvSpPr>
          <p:cNvPr id="7" name="Google Shape;78;p16">
            <a:extLst>
              <a:ext uri="{FF2B5EF4-FFF2-40B4-BE49-F238E27FC236}">
                <a16:creationId xmlns:a16="http://schemas.microsoft.com/office/drawing/2014/main" id="{F53AE3C6-A024-435F-8BE4-7F83A4E6EBD1}"/>
              </a:ext>
            </a:extLst>
          </p:cNvPr>
          <p:cNvSpPr txBox="1"/>
          <p:nvPr/>
        </p:nvSpPr>
        <p:spPr>
          <a:xfrm>
            <a:off x="3039200" y="3473925"/>
            <a:ext cx="4665600" cy="6039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400"/>
              <a:buFont typeface="Archivo Black"/>
              <a:buNone/>
            </a:pPr>
            <a:r>
              <a:rPr lang="en-US" sz="2400" dirty="0">
                <a:latin typeface="Lato"/>
                <a:ea typeface="Lato"/>
                <a:cs typeface="Lato"/>
                <a:sym typeface="Lato"/>
              </a:rPr>
              <a:t>WEEK 2</a:t>
            </a:r>
          </a:p>
          <a:p>
            <a:pPr marL="0" marR="0" lvl="0" indent="0" algn="l" rtl="0">
              <a:lnSpc>
                <a:spcPct val="100000"/>
              </a:lnSpc>
              <a:spcBef>
                <a:spcPts val="0"/>
              </a:spcBef>
              <a:spcAft>
                <a:spcPts val="0"/>
              </a:spcAft>
              <a:buClr>
                <a:srgbClr val="000000"/>
              </a:buClr>
              <a:buSzPts val="1400"/>
              <a:buFont typeface="Archivo Black"/>
              <a:buNone/>
            </a:pPr>
            <a:r>
              <a:rPr lang="en-US" sz="1800" i="1" dirty="0">
                <a:latin typeface="Lato"/>
                <a:ea typeface="Lato"/>
                <a:cs typeface="Lato"/>
                <a:sym typeface="Lato"/>
              </a:rPr>
              <a:t>October 21, 2021</a:t>
            </a:r>
          </a:p>
          <a:p>
            <a:pPr marL="0" marR="0" lvl="0" indent="0" algn="l" rtl="0">
              <a:lnSpc>
                <a:spcPct val="100000"/>
              </a:lnSpc>
              <a:spcBef>
                <a:spcPts val="0"/>
              </a:spcBef>
              <a:spcAft>
                <a:spcPts val="0"/>
              </a:spcAft>
              <a:buClr>
                <a:srgbClr val="000000"/>
              </a:buClr>
              <a:buSzPts val="1400"/>
              <a:buFont typeface="Archivo Black"/>
              <a:buNone/>
            </a:pPr>
            <a:endParaRPr sz="2000" b="0" i="1" u="none" strike="noStrike" cap="none" dirty="0">
              <a:solidFill>
                <a:srgbClr val="000000"/>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5"/>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35"/>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5"/>
          <p:cNvSpPr txBox="1"/>
          <p:nvPr/>
        </p:nvSpPr>
        <p:spPr>
          <a:xfrm>
            <a:off x="98818" y="75729"/>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Example of Sharing Your Story through Video </a:t>
            </a:r>
            <a:endParaRPr sz="2400" b="1" i="0" u="none" strike="noStrike" cap="none" dirty="0">
              <a:solidFill>
                <a:srgbClr val="FFFFFF"/>
              </a:solidFill>
              <a:latin typeface="Lato"/>
              <a:ea typeface="Lato"/>
              <a:cs typeface="Lato"/>
              <a:sym typeface="Lato"/>
            </a:endParaRPr>
          </a:p>
        </p:txBody>
      </p:sp>
      <p:sp>
        <p:nvSpPr>
          <p:cNvPr id="230" name="Google Shape;230;p35"/>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232" name="Google Shape;232;p35"/>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0;p35">
            <a:extLst>
              <a:ext uri="{FF2B5EF4-FFF2-40B4-BE49-F238E27FC236}">
                <a16:creationId xmlns:a16="http://schemas.microsoft.com/office/drawing/2014/main" id="{9CC405B4-91B0-4ACC-9F7A-291B0F7CA621}"/>
              </a:ext>
            </a:extLst>
          </p:cNvPr>
          <p:cNvSpPr txBox="1"/>
          <p:nvPr/>
        </p:nvSpPr>
        <p:spPr>
          <a:xfrm>
            <a:off x="5547569" y="4748259"/>
            <a:ext cx="3371761" cy="395245"/>
          </a:xfrm>
          <a:prstGeom prst="rect">
            <a:avLst/>
          </a:prstGeom>
          <a:noFill/>
          <a:ln>
            <a:noFill/>
          </a:ln>
        </p:spPr>
        <p:txBody>
          <a:bodyPr spcFirstLastPara="1" wrap="square" lIns="91425" tIns="91425" rIns="91425" bIns="91425" anchor="t" anchorCtr="0">
            <a:noAutofit/>
          </a:bodyPr>
          <a:lstStyle/>
          <a:p>
            <a:pPr>
              <a:buClr>
                <a:schemeClr val="dk1"/>
              </a:buClr>
              <a:buSzPts val="800"/>
            </a:pPr>
            <a:r>
              <a:rPr lang="en-US" sz="1000" b="0" i="0" dirty="0">
                <a:hlinkClick r:id="rId3"/>
              </a:rPr>
              <a:t>https://www.youtube.com/watch?v=DpVbLrd0ZgM&amp;t=1s</a:t>
            </a:r>
            <a:r>
              <a:rPr lang="en-US" sz="1000" b="0" i="0" dirty="0"/>
              <a:t> </a:t>
            </a:r>
          </a:p>
          <a:p>
            <a:pPr marL="0" lvl="0" indent="0" algn="l" rtl="0">
              <a:spcBef>
                <a:spcPts val="0"/>
              </a:spcBef>
              <a:spcAft>
                <a:spcPts val="0"/>
              </a:spcAft>
              <a:buClr>
                <a:schemeClr val="dk1"/>
              </a:buClr>
              <a:buSzPts val="800"/>
              <a:buFont typeface="Arial"/>
              <a:buNone/>
            </a:pPr>
            <a:endParaRPr sz="1000" dirty="0">
              <a:solidFill>
                <a:srgbClr val="3F96C5"/>
              </a:solidFill>
            </a:endParaRPr>
          </a:p>
        </p:txBody>
      </p:sp>
      <p:pic>
        <p:nvPicPr>
          <p:cNvPr id="3" name="Picture 2">
            <a:extLst>
              <a:ext uri="{FF2B5EF4-FFF2-40B4-BE49-F238E27FC236}">
                <a16:creationId xmlns:a16="http://schemas.microsoft.com/office/drawing/2014/main" id="{D372C508-84C0-4423-8532-D6560D1C24EB}"/>
              </a:ext>
            </a:extLst>
          </p:cNvPr>
          <p:cNvPicPr>
            <a:picLocks noChangeAspect="1"/>
          </p:cNvPicPr>
          <p:nvPr/>
        </p:nvPicPr>
        <p:blipFill>
          <a:blip r:embed="rId4"/>
          <a:stretch>
            <a:fillRect/>
          </a:stretch>
        </p:blipFill>
        <p:spPr>
          <a:xfrm>
            <a:off x="1313215" y="760873"/>
            <a:ext cx="6517569" cy="4026561"/>
          </a:xfrm>
          <a:prstGeom prst="rect">
            <a:avLst/>
          </a:prstGeom>
        </p:spPr>
      </p:pic>
    </p:spTree>
    <p:extLst>
      <p:ext uri="{BB962C8B-B14F-4D97-AF65-F5344CB8AC3E}">
        <p14:creationId xmlns:p14="http://schemas.microsoft.com/office/powerpoint/2010/main" val="3829535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5"/>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35"/>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5"/>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Example of Sharing Your Story in Writing </a:t>
            </a:r>
            <a:endParaRPr sz="2400" b="1" i="0" u="none" strike="noStrike" cap="none" dirty="0">
              <a:solidFill>
                <a:srgbClr val="FFFFFF"/>
              </a:solidFill>
              <a:latin typeface="Lato"/>
              <a:ea typeface="Lato"/>
              <a:cs typeface="Lato"/>
              <a:sym typeface="Lato"/>
            </a:endParaRPr>
          </a:p>
        </p:txBody>
      </p:sp>
      <p:sp>
        <p:nvSpPr>
          <p:cNvPr id="230" name="Google Shape;230;p35"/>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232" name="Google Shape;232;p35"/>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0;p35">
            <a:extLst>
              <a:ext uri="{FF2B5EF4-FFF2-40B4-BE49-F238E27FC236}">
                <a16:creationId xmlns:a16="http://schemas.microsoft.com/office/drawing/2014/main" id="{9CC405B4-91B0-4ACC-9F7A-291B0F7CA621}"/>
              </a:ext>
            </a:extLst>
          </p:cNvPr>
          <p:cNvSpPr txBox="1"/>
          <p:nvPr/>
        </p:nvSpPr>
        <p:spPr>
          <a:xfrm>
            <a:off x="6120190" y="4800050"/>
            <a:ext cx="1574857" cy="39524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1000" dirty="0">
                <a:solidFill>
                  <a:srgbClr val="3F96C5"/>
                </a:solidFill>
              </a:rPr>
              <a:t>Full article linked </a:t>
            </a:r>
            <a:r>
              <a:rPr lang="en-US" sz="1000" dirty="0">
                <a:solidFill>
                  <a:srgbClr val="3F96C5"/>
                </a:solidFill>
                <a:hlinkClick r:id="rId3"/>
              </a:rPr>
              <a:t>here</a:t>
            </a:r>
            <a:endParaRPr sz="1000" dirty="0">
              <a:solidFill>
                <a:srgbClr val="3F96C5"/>
              </a:solidFill>
            </a:endParaRPr>
          </a:p>
        </p:txBody>
      </p:sp>
      <p:pic>
        <p:nvPicPr>
          <p:cNvPr id="3" name="Picture 2">
            <a:extLst>
              <a:ext uri="{FF2B5EF4-FFF2-40B4-BE49-F238E27FC236}">
                <a16:creationId xmlns:a16="http://schemas.microsoft.com/office/drawing/2014/main" id="{D77B1837-8187-413B-9A2B-A471EAC2689D}"/>
              </a:ext>
            </a:extLst>
          </p:cNvPr>
          <p:cNvPicPr>
            <a:picLocks noChangeAspect="1"/>
          </p:cNvPicPr>
          <p:nvPr/>
        </p:nvPicPr>
        <p:blipFill>
          <a:blip r:embed="rId4"/>
          <a:stretch>
            <a:fillRect/>
          </a:stretch>
        </p:blipFill>
        <p:spPr>
          <a:xfrm>
            <a:off x="107732" y="721318"/>
            <a:ext cx="7333592" cy="752306"/>
          </a:xfrm>
          <a:prstGeom prst="rect">
            <a:avLst/>
          </a:prstGeom>
        </p:spPr>
      </p:pic>
      <p:pic>
        <p:nvPicPr>
          <p:cNvPr id="9" name="Picture 8">
            <a:extLst>
              <a:ext uri="{FF2B5EF4-FFF2-40B4-BE49-F238E27FC236}">
                <a16:creationId xmlns:a16="http://schemas.microsoft.com/office/drawing/2014/main" id="{4B82F702-D3DD-4CFE-BE5A-E4F6193973C8}"/>
              </a:ext>
            </a:extLst>
          </p:cNvPr>
          <p:cNvPicPr>
            <a:picLocks noChangeAspect="1"/>
          </p:cNvPicPr>
          <p:nvPr/>
        </p:nvPicPr>
        <p:blipFill>
          <a:blip r:embed="rId5"/>
          <a:stretch>
            <a:fillRect/>
          </a:stretch>
        </p:blipFill>
        <p:spPr>
          <a:xfrm>
            <a:off x="488239" y="1566024"/>
            <a:ext cx="4798466" cy="1005726"/>
          </a:xfrm>
          <a:prstGeom prst="rect">
            <a:avLst/>
          </a:prstGeom>
        </p:spPr>
      </p:pic>
      <p:pic>
        <p:nvPicPr>
          <p:cNvPr id="10" name="Picture 9">
            <a:extLst>
              <a:ext uri="{FF2B5EF4-FFF2-40B4-BE49-F238E27FC236}">
                <a16:creationId xmlns:a16="http://schemas.microsoft.com/office/drawing/2014/main" id="{C07AEE71-378B-4946-A90C-820D828FE653}"/>
              </a:ext>
            </a:extLst>
          </p:cNvPr>
          <p:cNvPicPr>
            <a:picLocks noChangeAspect="1"/>
          </p:cNvPicPr>
          <p:nvPr/>
        </p:nvPicPr>
        <p:blipFill>
          <a:blip r:embed="rId6"/>
          <a:stretch>
            <a:fillRect/>
          </a:stretch>
        </p:blipFill>
        <p:spPr>
          <a:xfrm>
            <a:off x="403282" y="2669422"/>
            <a:ext cx="2294080" cy="1872719"/>
          </a:xfrm>
          <a:prstGeom prst="rect">
            <a:avLst/>
          </a:prstGeom>
        </p:spPr>
      </p:pic>
      <p:sp>
        <p:nvSpPr>
          <p:cNvPr id="19" name="TextBox 18">
            <a:extLst>
              <a:ext uri="{FF2B5EF4-FFF2-40B4-BE49-F238E27FC236}">
                <a16:creationId xmlns:a16="http://schemas.microsoft.com/office/drawing/2014/main" id="{39884BC4-287B-4383-9656-E09A3866A10D}"/>
              </a:ext>
            </a:extLst>
          </p:cNvPr>
          <p:cNvSpPr txBox="1"/>
          <p:nvPr/>
        </p:nvSpPr>
        <p:spPr>
          <a:xfrm>
            <a:off x="3857296" y="2546821"/>
            <a:ext cx="4971393" cy="1938992"/>
          </a:xfrm>
          <a:prstGeom prst="rect">
            <a:avLst/>
          </a:prstGeom>
          <a:noFill/>
        </p:spPr>
        <p:txBody>
          <a:bodyPr wrap="square" rtlCol="0">
            <a:spAutoFit/>
          </a:bodyPr>
          <a:lstStyle/>
          <a:p>
            <a:r>
              <a:rPr lang="en-US" sz="2000" b="0" i="0" dirty="0">
                <a:solidFill>
                  <a:srgbClr val="0070C0"/>
                </a:solidFill>
                <a:effectLst/>
                <a:latin typeface="PT Serif" panose="020B0604020202020204" pitchFamily="18" charset="0"/>
              </a:rPr>
              <a:t>“I know that vaccines save lives,” Dr. Crump said. “So, I want to do the best that I can and offer the most up-to-date scientific information to patients.”</a:t>
            </a:r>
          </a:p>
          <a:p>
            <a:endParaRPr lang="en-US" sz="2000" dirty="0">
              <a:solidFill>
                <a:srgbClr val="0070C0"/>
              </a:solidFill>
              <a:latin typeface="PT Serif" panose="020B0604020202020204" pitchFamily="18" charset="0"/>
            </a:endParaRPr>
          </a:p>
          <a:p>
            <a:r>
              <a:rPr lang="en-US" sz="1600" dirty="0">
                <a:solidFill>
                  <a:srgbClr val="0070C0"/>
                </a:solidFill>
                <a:latin typeface="PT Serif" panose="020B0604020202020204" pitchFamily="18" charset="0"/>
              </a:rPr>
              <a:t>	- </a:t>
            </a:r>
            <a:r>
              <a:rPr lang="en-US" b="0" i="0" dirty="0">
                <a:solidFill>
                  <a:srgbClr val="333333"/>
                </a:solidFill>
                <a:effectLst/>
                <a:latin typeface="Open Sans" panose="020B0606030504020204" pitchFamily="34" charset="0"/>
              </a:rPr>
              <a:t>Evelyn Crump PhD, WHNP-BC, FNP-BC</a:t>
            </a:r>
            <a:endParaRPr lang="en-US" dirty="0">
              <a:solidFill>
                <a:srgbClr val="0070C0"/>
              </a:solidFill>
            </a:endParaRPr>
          </a:p>
        </p:txBody>
      </p:sp>
    </p:spTree>
    <p:extLst>
      <p:ext uri="{BB962C8B-B14F-4D97-AF65-F5344CB8AC3E}">
        <p14:creationId xmlns:p14="http://schemas.microsoft.com/office/powerpoint/2010/main" val="1925221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5"/>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35"/>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5"/>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Example of Sharing via Social Media Image</a:t>
            </a:r>
            <a:endParaRPr sz="2400" b="1" i="0" u="none" strike="noStrike" cap="none" dirty="0">
              <a:solidFill>
                <a:srgbClr val="FFFFFF"/>
              </a:solidFill>
              <a:latin typeface="Lato"/>
              <a:ea typeface="Lato"/>
              <a:cs typeface="Lato"/>
              <a:sym typeface="Lato"/>
            </a:endParaRPr>
          </a:p>
        </p:txBody>
      </p:sp>
      <p:sp>
        <p:nvSpPr>
          <p:cNvPr id="230" name="Google Shape;230;p35"/>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231" name="Google Shape;231;p35"/>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35"/>
          <p:cNvPicPr preferRelativeResize="0"/>
          <p:nvPr/>
        </p:nvPicPr>
        <p:blipFill>
          <a:blip r:embed="rId3">
            <a:alphaModFix/>
          </a:blip>
          <a:stretch>
            <a:fillRect/>
          </a:stretch>
        </p:blipFill>
        <p:spPr>
          <a:xfrm>
            <a:off x="2798018" y="927450"/>
            <a:ext cx="3555726" cy="3543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30"/>
          <p:cNvSpPr txBox="1"/>
          <p:nvPr/>
        </p:nvSpPr>
        <p:spPr>
          <a:xfrm>
            <a:off x="334850" y="1655275"/>
            <a:ext cx="4378200"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Black"/>
                <a:ea typeface="Lato Black"/>
                <a:cs typeface="Lato Black"/>
                <a:sym typeface="Lato Black"/>
              </a:rPr>
              <a:t>HOW TO CONSTRUCT A MEANINGFUL NARRATIVE</a:t>
            </a:r>
          </a:p>
        </p:txBody>
      </p:sp>
      <p:sp>
        <p:nvSpPr>
          <p:cNvPr id="170" name="Google Shape;170;p30"/>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pic>
        <p:nvPicPr>
          <p:cNvPr id="171" name="Google Shape;171;p30"/>
          <p:cNvPicPr preferRelativeResize="0"/>
          <p:nvPr/>
        </p:nvPicPr>
        <p:blipFill rotWithShape="1">
          <a:blip r:embed="rId3">
            <a:alphaModFix/>
          </a:blip>
          <a:srcRect l="3908" r="3908"/>
          <a:stretch/>
        </p:blipFill>
        <p:spPr>
          <a:xfrm>
            <a:off x="4978476" y="0"/>
            <a:ext cx="3567600" cy="5143501"/>
          </a:xfrm>
          <a:prstGeom prst="rect">
            <a:avLst/>
          </a:prstGeom>
          <a:noFill/>
          <a:ln>
            <a:noFill/>
          </a:ln>
        </p:spPr>
      </p:pic>
    </p:spTree>
    <p:extLst>
      <p:ext uri="{BB962C8B-B14F-4D97-AF65-F5344CB8AC3E}">
        <p14:creationId xmlns:p14="http://schemas.microsoft.com/office/powerpoint/2010/main" val="2791165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1"/>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1"/>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UNDERSTAND YOUR AUDIENCE</a:t>
            </a:r>
            <a:endParaRPr sz="2400" b="1" i="0" u="none" strike="noStrike" cap="none" dirty="0">
              <a:solidFill>
                <a:srgbClr val="FFFFFF"/>
              </a:solidFill>
              <a:latin typeface="Lato"/>
              <a:ea typeface="Lato"/>
              <a:cs typeface="Lato"/>
              <a:sym typeface="Lato"/>
            </a:endParaRPr>
          </a:p>
        </p:txBody>
      </p:sp>
      <p:sp>
        <p:nvSpPr>
          <p:cNvPr id="180" name="Google Shape;180;p31"/>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81" name="Google Shape;181;p31"/>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1"/>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F85D5E05-0954-4E34-9125-3766C68FA540}"/>
              </a:ext>
            </a:extLst>
          </p:cNvPr>
          <p:cNvPicPr>
            <a:picLocks noChangeAspect="1"/>
          </p:cNvPicPr>
          <p:nvPr/>
        </p:nvPicPr>
        <p:blipFill>
          <a:blip r:embed="rId3"/>
          <a:stretch>
            <a:fillRect/>
          </a:stretch>
        </p:blipFill>
        <p:spPr>
          <a:xfrm>
            <a:off x="80800" y="885535"/>
            <a:ext cx="9084757" cy="3686465"/>
          </a:xfrm>
          <a:prstGeom prst="rect">
            <a:avLst/>
          </a:prstGeom>
        </p:spPr>
      </p:pic>
      <p:sp>
        <p:nvSpPr>
          <p:cNvPr id="4" name="TextBox 3">
            <a:extLst>
              <a:ext uri="{FF2B5EF4-FFF2-40B4-BE49-F238E27FC236}">
                <a16:creationId xmlns:a16="http://schemas.microsoft.com/office/drawing/2014/main" id="{D84268E5-F2DB-491A-A4F3-0464512ADB2C}"/>
              </a:ext>
            </a:extLst>
          </p:cNvPr>
          <p:cNvSpPr txBox="1"/>
          <p:nvPr/>
        </p:nvSpPr>
        <p:spPr>
          <a:xfrm>
            <a:off x="4038844" y="4796015"/>
            <a:ext cx="4781006" cy="246221"/>
          </a:xfrm>
          <a:prstGeom prst="rect">
            <a:avLst/>
          </a:prstGeom>
          <a:noFill/>
        </p:spPr>
        <p:txBody>
          <a:bodyPr wrap="square" rtlCol="0">
            <a:spAutoFit/>
          </a:bodyPr>
          <a:lstStyle/>
          <a:p>
            <a:r>
              <a:rPr lang="en-US" sz="1000" dirty="0"/>
              <a:t>https://www.cdc.gov/vaccines/covid-19/hcp/tailoring-information.html</a:t>
            </a:r>
          </a:p>
        </p:txBody>
      </p:sp>
    </p:spTree>
    <p:extLst>
      <p:ext uri="{BB962C8B-B14F-4D97-AF65-F5344CB8AC3E}">
        <p14:creationId xmlns:p14="http://schemas.microsoft.com/office/powerpoint/2010/main" val="770251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1"/>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1"/>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UNDERSTAND YOUR AUDIENCE</a:t>
            </a:r>
            <a:endParaRPr lang="en-US" sz="2400" b="1" i="0" u="none" strike="noStrike" cap="none" dirty="0">
              <a:solidFill>
                <a:srgbClr val="FFFFFF"/>
              </a:solidFill>
              <a:latin typeface="Lato"/>
              <a:ea typeface="Lato"/>
              <a:cs typeface="Lato"/>
              <a:sym typeface="Lato"/>
            </a:endParaRPr>
          </a:p>
        </p:txBody>
      </p:sp>
      <p:sp>
        <p:nvSpPr>
          <p:cNvPr id="180" name="Google Shape;180;p31"/>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81" name="Google Shape;181;p31"/>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1"/>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71FAB86B-0B17-47EA-AB12-A328A73B7F9D}"/>
              </a:ext>
            </a:extLst>
          </p:cNvPr>
          <p:cNvPicPr>
            <a:picLocks noChangeAspect="1"/>
          </p:cNvPicPr>
          <p:nvPr/>
        </p:nvPicPr>
        <p:blipFill>
          <a:blip r:embed="rId3"/>
          <a:stretch>
            <a:fillRect/>
          </a:stretch>
        </p:blipFill>
        <p:spPr>
          <a:xfrm>
            <a:off x="0" y="797378"/>
            <a:ext cx="9144000" cy="3548743"/>
          </a:xfrm>
          <a:prstGeom prst="rect">
            <a:avLst/>
          </a:prstGeom>
        </p:spPr>
      </p:pic>
      <p:sp>
        <p:nvSpPr>
          <p:cNvPr id="13" name="TextBox 12">
            <a:extLst>
              <a:ext uri="{FF2B5EF4-FFF2-40B4-BE49-F238E27FC236}">
                <a16:creationId xmlns:a16="http://schemas.microsoft.com/office/drawing/2014/main" id="{73241614-7708-4211-93BB-B9CB721C2132}"/>
              </a:ext>
            </a:extLst>
          </p:cNvPr>
          <p:cNvSpPr txBox="1"/>
          <p:nvPr/>
        </p:nvSpPr>
        <p:spPr>
          <a:xfrm>
            <a:off x="3508330" y="4807515"/>
            <a:ext cx="4593770" cy="246221"/>
          </a:xfrm>
          <a:prstGeom prst="rect">
            <a:avLst/>
          </a:prstGeom>
          <a:noFill/>
        </p:spPr>
        <p:txBody>
          <a:bodyPr wrap="square">
            <a:spAutoFit/>
          </a:bodyPr>
          <a:lstStyle/>
          <a:p>
            <a:r>
              <a:rPr lang="en-US" sz="1000" dirty="0"/>
              <a:t>https://www.cdc.gov/vaccines/covid-19/hcp/tailoring-information.html</a:t>
            </a:r>
          </a:p>
        </p:txBody>
      </p:sp>
    </p:spTree>
    <p:extLst>
      <p:ext uri="{BB962C8B-B14F-4D97-AF65-F5344CB8AC3E}">
        <p14:creationId xmlns:p14="http://schemas.microsoft.com/office/powerpoint/2010/main" val="1960424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1"/>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1"/>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UNDERSTAND YOUR AUDIENCE</a:t>
            </a:r>
            <a:endParaRPr lang="en-US" sz="2400" b="1" i="0" u="none" strike="noStrike" cap="none" dirty="0">
              <a:solidFill>
                <a:srgbClr val="FFFFFF"/>
              </a:solidFill>
              <a:latin typeface="Lato"/>
              <a:ea typeface="Lato"/>
              <a:cs typeface="Lato"/>
              <a:sym typeface="Lato"/>
            </a:endParaRPr>
          </a:p>
        </p:txBody>
      </p:sp>
      <p:sp>
        <p:nvSpPr>
          <p:cNvPr id="180" name="Google Shape;180;p31"/>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81" name="Google Shape;181;p31"/>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1"/>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A62D1B12-9534-40E5-9891-233DDC740CE5}"/>
              </a:ext>
            </a:extLst>
          </p:cNvPr>
          <p:cNvPicPr>
            <a:picLocks noChangeAspect="1"/>
          </p:cNvPicPr>
          <p:nvPr/>
        </p:nvPicPr>
        <p:blipFill>
          <a:blip r:embed="rId3"/>
          <a:stretch>
            <a:fillRect/>
          </a:stretch>
        </p:blipFill>
        <p:spPr>
          <a:xfrm>
            <a:off x="64250" y="628276"/>
            <a:ext cx="5568463" cy="4225023"/>
          </a:xfrm>
          <a:prstGeom prst="rect">
            <a:avLst/>
          </a:prstGeom>
        </p:spPr>
      </p:pic>
      <p:sp>
        <p:nvSpPr>
          <p:cNvPr id="12" name="TextBox 11">
            <a:extLst>
              <a:ext uri="{FF2B5EF4-FFF2-40B4-BE49-F238E27FC236}">
                <a16:creationId xmlns:a16="http://schemas.microsoft.com/office/drawing/2014/main" id="{528040E1-4D30-4310-BF54-A54D687354BF}"/>
              </a:ext>
            </a:extLst>
          </p:cNvPr>
          <p:cNvSpPr txBox="1"/>
          <p:nvPr/>
        </p:nvSpPr>
        <p:spPr>
          <a:xfrm>
            <a:off x="4627450" y="4853299"/>
            <a:ext cx="4491200" cy="246221"/>
          </a:xfrm>
          <a:prstGeom prst="rect">
            <a:avLst/>
          </a:prstGeom>
          <a:noFill/>
        </p:spPr>
        <p:txBody>
          <a:bodyPr wrap="square">
            <a:spAutoFit/>
          </a:bodyPr>
          <a:lstStyle/>
          <a:p>
            <a:r>
              <a:rPr lang="en-US" sz="1000" dirty="0"/>
              <a:t>https://www.cdc.gov/vaccines/covid-19/hcp/tailoring-information.html</a:t>
            </a:r>
          </a:p>
        </p:txBody>
      </p:sp>
    </p:spTree>
    <p:extLst>
      <p:ext uri="{BB962C8B-B14F-4D97-AF65-F5344CB8AC3E}">
        <p14:creationId xmlns:p14="http://schemas.microsoft.com/office/powerpoint/2010/main" val="3614721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1"/>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1"/>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a:buClr>
                <a:schemeClr val="dk1"/>
              </a:buClr>
              <a:buSzPts val="2400"/>
            </a:pPr>
            <a:r>
              <a:rPr lang="en-US" sz="2400" b="1" dirty="0">
                <a:solidFill>
                  <a:srgbClr val="FFFFFF"/>
                </a:solidFill>
                <a:latin typeface="Lato"/>
                <a:ea typeface="Lato"/>
                <a:cs typeface="Lato"/>
              </a:rPr>
              <a:t>CREATE TAILORED MESSAGES </a:t>
            </a:r>
          </a:p>
        </p:txBody>
      </p:sp>
      <p:sp>
        <p:nvSpPr>
          <p:cNvPr id="180" name="Google Shape;180;p31"/>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81" name="Google Shape;181;p31"/>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1"/>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528040E1-4D30-4310-BF54-A54D687354BF}"/>
              </a:ext>
            </a:extLst>
          </p:cNvPr>
          <p:cNvSpPr txBox="1"/>
          <p:nvPr/>
        </p:nvSpPr>
        <p:spPr>
          <a:xfrm>
            <a:off x="4627450" y="4853299"/>
            <a:ext cx="4491200" cy="246221"/>
          </a:xfrm>
          <a:prstGeom prst="rect">
            <a:avLst/>
          </a:prstGeom>
          <a:noFill/>
        </p:spPr>
        <p:txBody>
          <a:bodyPr wrap="square">
            <a:spAutoFit/>
          </a:bodyPr>
          <a:lstStyle/>
          <a:p>
            <a:r>
              <a:rPr lang="en-US" sz="1000" dirty="0"/>
              <a:t>https://www.cdc.gov/vaccines/covid-19/hcp/tailoring-information.html</a:t>
            </a:r>
          </a:p>
        </p:txBody>
      </p:sp>
      <p:sp>
        <p:nvSpPr>
          <p:cNvPr id="11" name="Google Shape;184;p31">
            <a:extLst>
              <a:ext uri="{FF2B5EF4-FFF2-40B4-BE49-F238E27FC236}">
                <a16:creationId xmlns:a16="http://schemas.microsoft.com/office/drawing/2014/main" id="{05809449-D17A-4ED1-97E6-636ED1B110A9}"/>
              </a:ext>
            </a:extLst>
          </p:cNvPr>
          <p:cNvSpPr txBox="1"/>
          <p:nvPr/>
        </p:nvSpPr>
        <p:spPr>
          <a:xfrm>
            <a:off x="580800" y="1250760"/>
            <a:ext cx="7982400" cy="2123628"/>
          </a:xfrm>
          <a:prstGeom prst="rect">
            <a:avLst/>
          </a:prstGeom>
          <a:noFill/>
          <a:ln>
            <a:noFill/>
          </a:ln>
        </p:spPr>
        <p:txBody>
          <a:bodyPr spcFirstLastPara="1" wrap="square" lIns="91425" tIns="91425" rIns="91425" bIns="91425" anchor="t" anchorCtr="0">
            <a:spAutoFit/>
          </a:bodyPr>
          <a:lstStyle/>
          <a:p>
            <a:pPr marL="285750" indent="-285750" algn="l">
              <a:buFont typeface="Arial" panose="020B0604020202020204" pitchFamily="34" charset="0"/>
              <a:buChar char="•"/>
            </a:pPr>
            <a:r>
              <a:rPr lang="en-US" sz="1600" b="0" i="0" dirty="0">
                <a:solidFill>
                  <a:srgbClr val="000000"/>
                </a:solidFill>
                <a:effectLst/>
                <a:latin typeface="Open Sans" panose="020B0606030504020204" pitchFamily="34" charset="0"/>
              </a:rPr>
              <a:t>Focus on your audience’s “why” or motivations for getting vaccinated</a:t>
            </a:r>
          </a:p>
          <a:p>
            <a:pPr marL="285750" indent="-285750" algn="l">
              <a:buFont typeface="Arial" panose="020B0604020202020204" pitchFamily="34" charset="0"/>
              <a:buChar char="•"/>
            </a:pPr>
            <a:endParaRPr lang="en-US" sz="1600" dirty="0">
              <a:latin typeface="Open Sans" panose="020B0606030504020204" pitchFamily="34" charset="0"/>
            </a:endParaRPr>
          </a:p>
          <a:p>
            <a:pPr marL="285750" indent="-285750">
              <a:buFont typeface="Arial" panose="020B0604020202020204" pitchFamily="34" charset="0"/>
              <a:buChar char="•"/>
            </a:pPr>
            <a:r>
              <a:rPr lang="en-US" sz="1600" b="0" i="0" dirty="0">
                <a:solidFill>
                  <a:srgbClr val="000000"/>
                </a:solidFill>
                <a:effectLst/>
                <a:latin typeface="Open Sans" panose="020B0606030504020204" pitchFamily="34" charset="0"/>
              </a:rPr>
              <a:t>Incorporate values that resonate with your audience.</a:t>
            </a:r>
          </a:p>
          <a:p>
            <a:pPr marL="285750" indent="-285750" algn="l">
              <a:buFont typeface="Arial" panose="020B0604020202020204" pitchFamily="34" charset="0"/>
              <a:buChar char="•"/>
            </a:pPr>
            <a:endParaRPr lang="en-US" sz="1600" b="0" i="0" dirty="0">
              <a:solidFill>
                <a:srgbClr val="000000"/>
              </a:solidFill>
              <a:effectLst/>
              <a:latin typeface="Open Sans" panose="020B0606030504020204" pitchFamily="34" charset="0"/>
            </a:endParaRPr>
          </a:p>
          <a:p>
            <a:pPr marL="285750" indent="-285750">
              <a:buFont typeface="Arial" panose="020B0604020202020204" pitchFamily="34" charset="0"/>
              <a:buChar char="•"/>
            </a:pPr>
            <a:r>
              <a:rPr lang="en-US" sz="1600" b="0" i="0" dirty="0">
                <a:solidFill>
                  <a:srgbClr val="000000"/>
                </a:solidFill>
                <a:effectLst/>
                <a:latin typeface="Open Sans" panose="020B0606030504020204" pitchFamily="34" charset="0"/>
              </a:rPr>
              <a:t>Invite people to have conversations with their healthcare professionals.</a:t>
            </a:r>
          </a:p>
          <a:p>
            <a:pPr marL="285750" indent="-285750" algn="l">
              <a:buFont typeface="Arial" panose="020B0604020202020204" pitchFamily="34" charset="0"/>
              <a:buChar char="•"/>
            </a:pPr>
            <a:endParaRPr lang="en-US" sz="1600" dirty="0">
              <a:latin typeface="Open Sans" panose="020B0606030504020204" pitchFamily="34" charset="0"/>
            </a:endParaRPr>
          </a:p>
          <a:p>
            <a:pPr marL="285750" indent="-285750">
              <a:buFont typeface="Arial" panose="020B0604020202020204" pitchFamily="34" charset="0"/>
              <a:buChar char="•"/>
            </a:pPr>
            <a:r>
              <a:rPr lang="en-US" sz="1600" b="0" i="0" dirty="0">
                <a:solidFill>
                  <a:srgbClr val="000000"/>
                </a:solidFill>
                <a:effectLst/>
                <a:latin typeface="Open Sans" panose="020B0606030504020204" pitchFamily="34" charset="0"/>
              </a:rPr>
              <a:t>Provide details on how to get vaccinated.</a:t>
            </a:r>
          </a:p>
          <a:p>
            <a:pPr algn="l"/>
            <a:endParaRPr lang="en-US"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030696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7"/>
          <p:cNvSpPr txBox="1"/>
          <p:nvPr/>
        </p:nvSpPr>
        <p:spPr>
          <a:xfrm>
            <a:off x="334850" y="1655275"/>
            <a:ext cx="4378200"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Black"/>
                <a:ea typeface="Lato Black"/>
                <a:cs typeface="Lato Black"/>
                <a:sym typeface="Lato Black"/>
              </a:rPr>
              <a:t>BREAK OUT GROUPS</a:t>
            </a:r>
          </a:p>
          <a:p>
            <a:pPr marL="0" marR="0" lvl="0" indent="0" algn="l" rtl="0">
              <a:lnSpc>
                <a:spcPct val="100000"/>
              </a:lnSpc>
              <a:spcBef>
                <a:spcPts val="0"/>
              </a:spcBef>
              <a:spcAft>
                <a:spcPts val="0"/>
              </a:spcAft>
              <a:buClr>
                <a:srgbClr val="000000"/>
              </a:buClr>
              <a:buSzPts val="3600"/>
              <a:buFont typeface="Arial"/>
              <a:buNone/>
            </a:pPr>
            <a:r>
              <a:rPr lang="en-US" sz="2000" b="0" i="0" u="none" strike="noStrike" cap="none" dirty="0">
                <a:solidFill>
                  <a:schemeClr val="dk1"/>
                </a:solidFill>
                <a:latin typeface="Lato Black"/>
                <a:ea typeface="Lato Black"/>
                <a:cs typeface="Lato Black"/>
                <a:sym typeface="Lato Black"/>
              </a:rPr>
              <a:t>Understanding Your Audience</a:t>
            </a:r>
            <a:endParaRPr sz="2000" b="0" i="0" u="none" strike="noStrike" cap="none" dirty="0">
              <a:solidFill>
                <a:schemeClr val="dk1"/>
              </a:solidFill>
              <a:latin typeface="Lato Black"/>
              <a:ea typeface="Lato Black"/>
              <a:cs typeface="Lato Black"/>
              <a:sym typeface="Lato Black"/>
            </a:endParaRPr>
          </a:p>
        </p:txBody>
      </p:sp>
      <p:sp>
        <p:nvSpPr>
          <p:cNvPr id="129" name="Google Shape;129;p27"/>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spTree>
    <p:extLst>
      <p:ext uri="{BB962C8B-B14F-4D97-AF65-F5344CB8AC3E}">
        <p14:creationId xmlns:p14="http://schemas.microsoft.com/office/powerpoint/2010/main" val="1223017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7"/>
          <p:cNvSpPr txBox="1"/>
          <p:nvPr/>
        </p:nvSpPr>
        <p:spPr>
          <a:xfrm>
            <a:off x="298904" y="834655"/>
            <a:ext cx="3658336" cy="32322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lang="en-US" sz="2800" dirty="0">
              <a:solidFill>
                <a:schemeClr val="dk1"/>
              </a:solidFill>
              <a:latin typeface="Lato Black"/>
              <a:ea typeface="Lato Black"/>
              <a:cs typeface="Lato Black"/>
              <a:sym typeface="Lato Black"/>
            </a:endParaRPr>
          </a:p>
          <a:p>
            <a:pPr marL="0" marR="0" lvl="0" indent="0" algn="l" rtl="0">
              <a:lnSpc>
                <a:spcPct val="100000"/>
              </a:lnSpc>
              <a:spcBef>
                <a:spcPts val="0"/>
              </a:spcBef>
              <a:spcAft>
                <a:spcPts val="0"/>
              </a:spcAft>
              <a:buClr>
                <a:srgbClr val="000000"/>
              </a:buClr>
              <a:buSzPts val="3600"/>
              <a:buFont typeface="Arial"/>
              <a:buNone/>
            </a:pPr>
            <a:r>
              <a:rPr lang="en-US" sz="2800" dirty="0">
                <a:solidFill>
                  <a:schemeClr val="dk1"/>
                </a:solidFill>
                <a:latin typeface="Lato Black"/>
                <a:ea typeface="Lato Black"/>
                <a:cs typeface="Lato Black"/>
                <a:sym typeface="Lato Black"/>
              </a:rPr>
              <a:t>SCENARIO 1</a:t>
            </a:r>
          </a:p>
          <a:p>
            <a:pPr marL="0" marR="0" lvl="0" indent="0" algn="l" rtl="0">
              <a:lnSpc>
                <a:spcPct val="100000"/>
              </a:lnSpc>
              <a:spcBef>
                <a:spcPts val="0"/>
              </a:spcBef>
              <a:spcAft>
                <a:spcPts val="0"/>
              </a:spcAft>
              <a:buClr>
                <a:srgbClr val="000000"/>
              </a:buClr>
              <a:buSzPts val="3600"/>
              <a:buFont typeface="Arial"/>
              <a:buNone/>
            </a:pPr>
            <a:r>
              <a:rPr lang="en-US" sz="2000" dirty="0">
                <a:solidFill>
                  <a:schemeClr val="dk1"/>
                </a:solidFill>
                <a:latin typeface="Lato Black"/>
                <a:ea typeface="Lato Black"/>
                <a:cs typeface="Lato Black"/>
                <a:sym typeface="Lato Black"/>
              </a:rPr>
              <a:t>Vaccine hesitancy in pregnancy</a:t>
            </a:r>
          </a:p>
          <a:p>
            <a:pPr marL="0" marR="0" lvl="0" indent="0" algn="l" rtl="0">
              <a:lnSpc>
                <a:spcPct val="100000"/>
              </a:lnSpc>
              <a:spcBef>
                <a:spcPts val="0"/>
              </a:spcBef>
              <a:spcAft>
                <a:spcPts val="0"/>
              </a:spcAft>
              <a:buClr>
                <a:srgbClr val="000000"/>
              </a:buClr>
              <a:buSzPts val="3600"/>
              <a:buFont typeface="Arial"/>
              <a:buNone/>
            </a:pPr>
            <a:endParaRPr lang="en-US" dirty="0">
              <a:solidFill>
                <a:schemeClr val="dk1"/>
              </a:solidFill>
              <a:latin typeface="Lato Black"/>
              <a:ea typeface="Lato Black"/>
              <a:cs typeface="Lato Black"/>
              <a:sym typeface="Lato Black"/>
            </a:endParaRPr>
          </a:p>
          <a:p>
            <a:pPr marL="0" marR="0" lvl="0" indent="0" algn="just" rtl="0">
              <a:lnSpc>
                <a:spcPct val="100000"/>
              </a:lnSpc>
              <a:spcBef>
                <a:spcPts val="0"/>
              </a:spcBef>
              <a:spcAft>
                <a:spcPts val="0"/>
              </a:spcAft>
              <a:buClr>
                <a:srgbClr val="000000"/>
              </a:buClr>
              <a:buSzPts val="3600"/>
              <a:buFont typeface="Arial"/>
              <a:buNone/>
            </a:pPr>
            <a:r>
              <a:rPr lang="en-US" sz="1800" i="0" u="none" strike="noStrike" cap="none" dirty="0">
                <a:solidFill>
                  <a:schemeClr val="dk1"/>
                </a:solidFill>
                <a:latin typeface="Lato Black"/>
                <a:ea typeface="Lato Black"/>
                <a:cs typeface="Lato Black"/>
                <a:sym typeface="Lato Black"/>
              </a:rPr>
              <a:t>Emma is currently 30 weeks pregnant with her first child.  She is unvaccinated and wants to wait and see more data before getting vaccinated.  She recently read on Facebook that the COVID-19 vaccine would hurt her baby and has now decided she won’t get vaccinated . . .</a:t>
            </a:r>
            <a:endParaRPr sz="1800" i="0" u="none" strike="noStrike" cap="none" dirty="0">
              <a:solidFill>
                <a:schemeClr val="dk1"/>
              </a:solidFill>
              <a:latin typeface="Lato Black"/>
              <a:ea typeface="Lato Black"/>
              <a:cs typeface="Lato Black"/>
              <a:sym typeface="Lato Black"/>
            </a:endParaRPr>
          </a:p>
        </p:txBody>
      </p:sp>
      <p:sp>
        <p:nvSpPr>
          <p:cNvPr id="129" name="Google Shape;129;p27"/>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sp>
        <p:nvSpPr>
          <p:cNvPr id="5" name="Google Shape;128;p27">
            <a:extLst>
              <a:ext uri="{FF2B5EF4-FFF2-40B4-BE49-F238E27FC236}">
                <a16:creationId xmlns:a16="http://schemas.microsoft.com/office/drawing/2014/main" id="{1797F400-054A-4C89-A128-977B037A67EB}"/>
              </a:ext>
            </a:extLst>
          </p:cNvPr>
          <p:cNvSpPr txBox="1"/>
          <p:nvPr/>
        </p:nvSpPr>
        <p:spPr>
          <a:xfrm>
            <a:off x="4369937" y="834655"/>
            <a:ext cx="3658336" cy="290268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lang="en-US" sz="2800" dirty="0">
              <a:solidFill>
                <a:schemeClr val="dk1"/>
              </a:solidFill>
              <a:latin typeface="Lato Black"/>
              <a:ea typeface="Lato Black"/>
              <a:cs typeface="Lato Black"/>
              <a:sym typeface="Lato Black"/>
            </a:endParaRPr>
          </a:p>
          <a:p>
            <a:pPr marL="0" marR="0" lvl="0" indent="0" algn="l" rtl="0">
              <a:lnSpc>
                <a:spcPct val="100000"/>
              </a:lnSpc>
              <a:spcBef>
                <a:spcPts val="0"/>
              </a:spcBef>
              <a:spcAft>
                <a:spcPts val="0"/>
              </a:spcAft>
              <a:buClr>
                <a:srgbClr val="000000"/>
              </a:buClr>
              <a:buSzPts val="3600"/>
              <a:buFont typeface="Arial"/>
              <a:buNone/>
            </a:pPr>
            <a:r>
              <a:rPr lang="en-US" sz="2800" dirty="0">
                <a:solidFill>
                  <a:schemeClr val="dk1"/>
                </a:solidFill>
                <a:latin typeface="Lato Black"/>
                <a:ea typeface="Lato Black"/>
                <a:cs typeface="Lato Black"/>
                <a:sym typeface="Lato Black"/>
              </a:rPr>
              <a:t>SCENARIO 2</a:t>
            </a:r>
          </a:p>
          <a:p>
            <a:pPr marL="0" marR="0" lvl="0" indent="0" algn="l" rtl="0">
              <a:lnSpc>
                <a:spcPct val="100000"/>
              </a:lnSpc>
              <a:spcBef>
                <a:spcPts val="0"/>
              </a:spcBef>
              <a:spcAft>
                <a:spcPts val="0"/>
              </a:spcAft>
              <a:buClr>
                <a:srgbClr val="000000"/>
              </a:buClr>
              <a:buSzPts val="3600"/>
              <a:buFont typeface="Arial"/>
              <a:buNone/>
            </a:pPr>
            <a:r>
              <a:rPr lang="en-US" sz="2000" dirty="0">
                <a:solidFill>
                  <a:schemeClr val="dk1"/>
                </a:solidFill>
                <a:latin typeface="Lato Black"/>
                <a:ea typeface="Lato Black"/>
                <a:cs typeface="Lato Black"/>
                <a:sym typeface="Lato Black"/>
              </a:rPr>
              <a:t>Vaccine hesitant nurse</a:t>
            </a:r>
          </a:p>
          <a:p>
            <a:pPr marL="0" marR="0" lvl="0" indent="0" algn="l" rtl="0">
              <a:lnSpc>
                <a:spcPct val="100000"/>
              </a:lnSpc>
              <a:spcBef>
                <a:spcPts val="0"/>
              </a:spcBef>
              <a:spcAft>
                <a:spcPts val="0"/>
              </a:spcAft>
              <a:buClr>
                <a:srgbClr val="000000"/>
              </a:buClr>
              <a:buSzPts val="3600"/>
              <a:buFont typeface="Arial"/>
              <a:buNone/>
            </a:pPr>
            <a:endParaRPr lang="en-US" sz="2000" dirty="0">
              <a:solidFill>
                <a:schemeClr val="dk1"/>
              </a:solidFill>
              <a:latin typeface="Lato Black"/>
              <a:ea typeface="Lato Black"/>
              <a:cs typeface="Lato Black"/>
              <a:sym typeface="Lato Black"/>
            </a:endParaRPr>
          </a:p>
          <a:p>
            <a:pPr marL="0" marR="0" lvl="0" indent="0" algn="l" rtl="0">
              <a:lnSpc>
                <a:spcPct val="100000"/>
              </a:lnSpc>
              <a:spcBef>
                <a:spcPts val="0"/>
              </a:spcBef>
              <a:spcAft>
                <a:spcPts val="0"/>
              </a:spcAft>
              <a:buClr>
                <a:srgbClr val="000000"/>
              </a:buClr>
              <a:buSzPts val="3600"/>
              <a:buFont typeface="Arial"/>
              <a:buNone/>
            </a:pPr>
            <a:endParaRPr lang="en-US" sz="2000" dirty="0">
              <a:solidFill>
                <a:schemeClr val="dk1"/>
              </a:solidFill>
              <a:latin typeface="Lato Black"/>
              <a:ea typeface="Lato Black"/>
              <a:cs typeface="Lato Black"/>
              <a:sym typeface="Lato Black"/>
            </a:endParaRPr>
          </a:p>
          <a:p>
            <a:pPr marL="0" marR="0" lvl="0" indent="0" algn="just" rtl="0">
              <a:lnSpc>
                <a:spcPct val="100000"/>
              </a:lnSpc>
              <a:spcBef>
                <a:spcPts val="0"/>
              </a:spcBef>
              <a:spcAft>
                <a:spcPts val="0"/>
              </a:spcAft>
              <a:buClr>
                <a:srgbClr val="000000"/>
              </a:buClr>
              <a:buSzPts val="3600"/>
              <a:buFont typeface="Arial"/>
              <a:buNone/>
            </a:pPr>
            <a:r>
              <a:rPr lang="en-US" sz="1800" b="1" i="0" u="none" strike="noStrike" cap="none" dirty="0">
                <a:solidFill>
                  <a:schemeClr val="dk1"/>
                </a:solidFill>
                <a:latin typeface="Lato Black"/>
                <a:ea typeface="Lato Black"/>
                <a:cs typeface="Lato Black"/>
                <a:sym typeface="Lato Black"/>
              </a:rPr>
              <a:t>Steve is a nurse who had COVID-19 twice in the last year and a half.  His employer, the local hospital, is mandating vaccines for all staff.  Steve doesn’t believe he should have to get vaccinated and has stated multiple times that he has full immunity. . .</a:t>
            </a:r>
            <a:endParaRPr sz="1800" b="1" i="0" u="none" strike="noStrike" cap="none" dirty="0">
              <a:solidFill>
                <a:schemeClr val="dk1"/>
              </a:solidFill>
              <a:latin typeface="Lato Black"/>
              <a:ea typeface="Lato Black"/>
              <a:cs typeface="Lato Black"/>
              <a:sym typeface="Lato Black"/>
            </a:endParaRPr>
          </a:p>
        </p:txBody>
      </p:sp>
    </p:spTree>
    <p:extLst>
      <p:ext uri="{BB962C8B-B14F-4D97-AF65-F5344CB8AC3E}">
        <p14:creationId xmlns:p14="http://schemas.microsoft.com/office/powerpoint/2010/main" val="3084278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7"/>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85" name="Google Shape;85;p17"/>
          <p:cNvSpPr/>
          <p:nvPr/>
        </p:nvSpPr>
        <p:spPr>
          <a:xfrm>
            <a:off x="420100" y="2212475"/>
            <a:ext cx="8317800" cy="18483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7"/>
          <p:cNvSpPr txBox="1"/>
          <p:nvPr/>
        </p:nvSpPr>
        <p:spPr>
          <a:xfrm>
            <a:off x="420100" y="2136275"/>
            <a:ext cx="8317800" cy="18471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434343"/>
                </a:solidFill>
                <a:latin typeface="Lato"/>
                <a:ea typeface="Lato"/>
                <a:cs typeface="Lato"/>
                <a:sym typeface="Lato"/>
              </a:rPr>
              <a:t>The National Nurse-Led Care Consortium (NNCC) is a non-profit membership organization that supports nurse-led care and nurses at the front lines of care.</a:t>
            </a:r>
            <a:endParaRPr sz="1800" b="0" i="0" u="none" strike="noStrike" cap="none">
              <a:solidFill>
                <a:srgbClr val="434343"/>
              </a:solidFill>
              <a:latin typeface="Lato"/>
              <a:ea typeface="Lato"/>
              <a:cs typeface="Lato"/>
              <a:sym typeface="Lato"/>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434343"/>
              </a:solidFill>
              <a:latin typeface="Lato"/>
              <a:ea typeface="Lato"/>
              <a:cs typeface="Lato"/>
              <a:sym typeface="Lato"/>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434343"/>
                </a:solidFill>
                <a:latin typeface="Lato"/>
                <a:ea typeface="Lato"/>
                <a:cs typeface="Lato"/>
                <a:sym typeface="Lato"/>
              </a:rPr>
              <a:t>NNCC supports comprehensive, community-based primary care and public health nursing through policy and advocacy, program development and management, technical assistance and support, and direct, nurse-led healthcare services.</a:t>
            </a:r>
            <a:endParaRPr sz="1800" b="0" i="0" u="none" strike="noStrike" cap="none">
              <a:solidFill>
                <a:srgbClr val="434343"/>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7"/>
          <p:cNvSpPr txBox="1"/>
          <p:nvPr/>
        </p:nvSpPr>
        <p:spPr>
          <a:xfrm>
            <a:off x="334850" y="2122000"/>
            <a:ext cx="4378200"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Black"/>
                <a:ea typeface="Lato Black"/>
                <a:cs typeface="Lato Black"/>
                <a:sym typeface="Lato Black"/>
              </a:rPr>
              <a:t>REPORT OUT</a:t>
            </a:r>
          </a:p>
          <a:p>
            <a:pPr marL="0" marR="0" lvl="0" indent="0" algn="l" rtl="0">
              <a:lnSpc>
                <a:spcPct val="100000"/>
              </a:lnSpc>
              <a:spcBef>
                <a:spcPts val="0"/>
              </a:spcBef>
              <a:spcAft>
                <a:spcPts val="0"/>
              </a:spcAft>
              <a:buClr>
                <a:srgbClr val="000000"/>
              </a:buClr>
              <a:buSzPts val="3600"/>
              <a:buFont typeface="Arial"/>
              <a:buNone/>
            </a:pPr>
            <a:endParaRPr lang="en-US" sz="2000" b="0" i="0" u="none" strike="noStrike" cap="none" dirty="0">
              <a:solidFill>
                <a:schemeClr val="dk1"/>
              </a:solidFill>
              <a:latin typeface="Lato Black"/>
              <a:ea typeface="Lato Black"/>
              <a:cs typeface="Lato Black"/>
              <a:sym typeface="Lato Black"/>
            </a:endParaRPr>
          </a:p>
          <a:p>
            <a:pPr marL="0" marR="0" lvl="0" indent="0" algn="l" rtl="0">
              <a:lnSpc>
                <a:spcPct val="100000"/>
              </a:lnSpc>
              <a:spcBef>
                <a:spcPts val="0"/>
              </a:spcBef>
              <a:spcAft>
                <a:spcPts val="0"/>
              </a:spcAft>
              <a:buClr>
                <a:srgbClr val="000000"/>
              </a:buClr>
              <a:buSzPts val="3600"/>
              <a:buFont typeface="Arial"/>
              <a:buNone/>
            </a:pPr>
            <a:endParaRPr sz="2000" b="0" i="0" u="none" strike="noStrike" cap="none" dirty="0">
              <a:solidFill>
                <a:schemeClr val="dk1"/>
              </a:solidFill>
              <a:latin typeface="Lato Black"/>
              <a:ea typeface="Lato Black"/>
              <a:cs typeface="Lato Black"/>
              <a:sym typeface="Lato Black"/>
            </a:endParaRPr>
          </a:p>
        </p:txBody>
      </p:sp>
      <p:sp>
        <p:nvSpPr>
          <p:cNvPr id="129" name="Google Shape;129;p27"/>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spTree>
    <p:extLst>
      <p:ext uri="{BB962C8B-B14F-4D97-AF65-F5344CB8AC3E}">
        <p14:creationId xmlns:p14="http://schemas.microsoft.com/office/powerpoint/2010/main" val="359199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1"/>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1"/>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REPORT OUT</a:t>
            </a:r>
            <a:endParaRPr sz="2400" b="1" i="0" u="none" strike="noStrike" cap="none" dirty="0">
              <a:solidFill>
                <a:srgbClr val="FFFFFF"/>
              </a:solidFill>
              <a:latin typeface="Lato"/>
              <a:ea typeface="Lato"/>
              <a:cs typeface="Lato"/>
              <a:sym typeface="Lato"/>
            </a:endParaRPr>
          </a:p>
        </p:txBody>
      </p:sp>
      <p:sp>
        <p:nvSpPr>
          <p:cNvPr id="180" name="Google Shape;180;p31"/>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81" name="Google Shape;181;p31"/>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1"/>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1"/>
          <p:cNvSpPr txBox="1"/>
          <p:nvPr/>
        </p:nvSpPr>
        <p:spPr>
          <a:xfrm>
            <a:off x="580800" y="973026"/>
            <a:ext cx="7982400" cy="3857436"/>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Clr>
                <a:srgbClr val="000000"/>
              </a:buClr>
              <a:buSzPts val="1100"/>
              <a:buFont typeface="Arial"/>
              <a:buNone/>
            </a:pPr>
            <a:r>
              <a:rPr lang="en-US" sz="1800" dirty="0">
                <a:highlight>
                  <a:srgbClr val="FFFFFF"/>
                </a:highlight>
                <a:latin typeface="Lato"/>
                <a:ea typeface="Lato"/>
                <a:cs typeface="Lato"/>
                <a:sym typeface="Lato"/>
              </a:rPr>
              <a:t>Which elements of </a:t>
            </a:r>
            <a:r>
              <a:rPr lang="en-US" sz="1800" u="sng" dirty="0">
                <a:highlight>
                  <a:srgbClr val="FFFFFF"/>
                </a:highlight>
                <a:latin typeface="Lato"/>
                <a:ea typeface="Lato"/>
                <a:cs typeface="Lato"/>
                <a:sym typeface="Lato"/>
              </a:rPr>
              <a:t>understanding your audience</a:t>
            </a:r>
            <a:r>
              <a:rPr lang="en-US" sz="1800" dirty="0">
                <a:highlight>
                  <a:srgbClr val="FFFFFF"/>
                </a:highlight>
                <a:latin typeface="Lato"/>
                <a:ea typeface="Lato"/>
                <a:cs typeface="Lato"/>
                <a:sym typeface="Lato"/>
              </a:rPr>
              <a:t> did you find most challenging?</a:t>
            </a:r>
          </a:p>
          <a:p>
            <a:pPr marL="0" lvl="0" indent="0" algn="l" rtl="0">
              <a:spcBef>
                <a:spcPts val="1000"/>
              </a:spcBef>
              <a:spcAft>
                <a:spcPts val="0"/>
              </a:spcAft>
              <a:buClr>
                <a:srgbClr val="000000"/>
              </a:buClr>
              <a:buSzPts val="1100"/>
              <a:buFont typeface="Arial"/>
              <a:buNone/>
            </a:pPr>
            <a:endParaRPr lang="en-US" sz="1800" dirty="0">
              <a:highlight>
                <a:srgbClr val="FFFFFF"/>
              </a:highlight>
              <a:latin typeface="Lato"/>
              <a:ea typeface="Lato"/>
              <a:cs typeface="Lato"/>
              <a:sym typeface="Lato"/>
            </a:endParaRPr>
          </a:p>
          <a:p>
            <a:pPr>
              <a:spcBef>
                <a:spcPts val="1000"/>
              </a:spcBef>
              <a:buSzPts val="1100"/>
            </a:pPr>
            <a:r>
              <a:rPr lang="en-US" sz="1800" b="0" i="0" dirty="0">
                <a:solidFill>
                  <a:srgbClr val="000000"/>
                </a:solidFill>
                <a:effectLst/>
                <a:latin typeface="Open Sans" panose="020B0606030504020204" pitchFamily="34" charset="0"/>
              </a:rPr>
              <a:t>1. Their knowledge, perceptions, beliefs, motivations, and barriers related to COVID-19 vaccines</a:t>
            </a:r>
          </a:p>
          <a:p>
            <a:pPr>
              <a:spcBef>
                <a:spcPts val="1000"/>
              </a:spcBef>
              <a:buSzPts val="1100"/>
            </a:pPr>
            <a:r>
              <a:rPr lang="en-US" sz="1800" b="0" i="0" dirty="0">
                <a:solidFill>
                  <a:srgbClr val="000000"/>
                </a:solidFill>
                <a:effectLst/>
                <a:latin typeface="Open Sans" panose="020B0606030504020204" pitchFamily="34" charset="0"/>
              </a:rPr>
              <a:t>2. Their communication preferences</a:t>
            </a:r>
          </a:p>
          <a:p>
            <a:pPr>
              <a:spcBef>
                <a:spcPts val="1000"/>
              </a:spcBef>
              <a:buSzPts val="1100"/>
            </a:pPr>
            <a:r>
              <a:rPr lang="en-US" sz="1800" b="0" i="0" dirty="0">
                <a:solidFill>
                  <a:srgbClr val="000000"/>
                </a:solidFill>
                <a:effectLst/>
                <a:latin typeface="Open Sans" panose="020B0606030504020204" pitchFamily="34" charset="0"/>
              </a:rPr>
              <a:t>3. Their socio-cultural context</a:t>
            </a:r>
          </a:p>
          <a:p>
            <a:pPr marL="0" lvl="0" indent="0" algn="l" rtl="0">
              <a:spcBef>
                <a:spcPts val="1000"/>
              </a:spcBef>
              <a:spcAft>
                <a:spcPts val="0"/>
              </a:spcAft>
              <a:buClr>
                <a:srgbClr val="000000"/>
              </a:buClr>
              <a:buSzPts val="1100"/>
              <a:buFont typeface="Arial"/>
              <a:buNone/>
            </a:pPr>
            <a:endParaRPr lang="en-US" sz="1800" dirty="0">
              <a:highlight>
                <a:srgbClr val="FFFFFF"/>
              </a:highlight>
              <a:latin typeface="Lato"/>
              <a:ea typeface="Lato"/>
              <a:cs typeface="Lato"/>
              <a:sym typeface="Lato"/>
            </a:endParaRPr>
          </a:p>
          <a:p>
            <a:pPr marL="0" lvl="0" indent="0" algn="l" rtl="0">
              <a:spcBef>
                <a:spcPts val="1000"/>
              </a:spcBef>
              <a:spcAft>
                <a:spcPts val="0"/>
              </a:spcAft>
              <a:buClr>
                <a:srgbClr val="000000"/>
              </a:buClr>
              <a:buSzPts val="1100"/>
              <a:buFont typeface="Arial"/>
              <a:buNone/>
            </a:pPr>
            <a:endParaRPr lang="en-US" dirty="0">
              <a:highlight>
                <a:srgbClr val="FFFFFF"/>
              </a:highlight>
              <a:latin typeface="Lato"/>
              <a:ea typeface="Lato"/>
              <a:cs typeface="Lato"/>
              <a:sym typeface="Lato"/>
            </a:endParaRPr>
          </a:p>
          <a:p>
            <a:pPr marL="0" lvl="0" indent="0" algn="l" rtl="0">
              <a:spcBef>
                <a:spcPts val="1000"/>
              </a:spcBef>
              <a:spcAft>
                <a:spcPts val="0"/>
              </a:spcAft>
              <a:buClr>
                <a:srgbClr val="000000"/>
              </a:buClr>
              <a:buSzPts val="1100"/>
              <a:buFont typeface="Arial"/>
              <a:buNone/>
            </a:pPr>
            <a:endParaRPr dirty="0">
              <a:highlight>
                <a:srgbClr val="FFFFFF"/>
              </a:highlight>
              <a:latin typeface="Lato"/>
              <a:ea typeface="Lato"/>
              <a:cs typeface="Lato"/>
              <a:sym typeface="Lato"/>
            </a:endParaRPr>
          </a:p>
        </p:txBody>
      </p:sp>
    </p:spTree>
    <p:extLst>
      <p:ext uri="{BB962C8B-B14F-4D97-AF65-F5344CB8AC3E}">
        <p14:creationId xmlns:p14="http://schemas.microsoft.com/office/powerpoint/2010/main" val="1423751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1"/>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1"/>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dirty="0">
                <a:solidFill>
                  <a:srgbClr val="FFFFFF"/>
                </a:solidFill>
                <a:latin typeface="Lato"/>
                <a:ea typeface="Lato"/>
                <a:cs typeface="Lato"/>
                <a:sym typeface="Lato"/>
              </a:rPr>
              <a:t>FIVE VACCINE PERSONAS IN THE U.S.</a:t>
            </a:r>
          </a:p>
        </p:txBody>
      </p:sp>
      <p:sp>
        <p:nvSpPr>
          <p:cNvPr id="180" name="Google Shape;180;p31"/>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81" name="Google Shape;181;p31"/>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1"/>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528040E1-4D30-4310-BF54-A54D687354BF}"/>
              </a:ext>
            </a:extLst>
          </p:cNvPr>
          <p:cNvSpPr txBox="1"/>
          <p:nvPr/>
        </p:nvSpPr>
        <p:spPr>
          <a:xfrm>
            <a:off x="4627450" y="4853299"/>
            <a:ext cx="4491200" cy="246221"/>
          </a:xfrm>
          <a:prstGeom prst="rect">
            <a:avLst/>
          </a:prstGeom>
          <a:noFill/>
        </p:spPr>
        <p:txBody>
          <a:bodyPr wrap="square">
            <a:spAutoFit/>
          </a:bodyPr>
          <a:lstStyle/>
          <a:p>
            <a:r>
              <a:rPr lang="en-US" sz="1000" dirty="0"/>
              <a:t>https://surgoventures.org/vaccine-persona-explainer</a:t>
            </a:r>
          </a:p>
        </p:txBody>
      </p:sp>
      <p:pic>
        <p:nvPicPr>
          <p:cNvPr id="6" name="Picture 5">
            <a:extLst>
              <a:ext uri="{FF2B5EF4-FFF2-40B4-BE49-F238E27FC236}">
                <a16:creationId xmlns:a16="http://schemas.microsoft.com/office/drawing/2014/main" id="{333D11F4-5D08-449A-BBFA-14B2E7BF76E9}"/>
              </a:ext>
            </a:extLst>
          </p:cNvPr>
          <p:cNvPicPr>
            <a:picLocks noChangeAspect="1"/>
          </p:cNvPicPr>
          <p:nvPr/>
        </p:nvPicPr>
        <p:blipFill>
          <a:blip r:embed="rId3"/>
          <a:stretch>
            <a:fillRect/>
          </a:stretch>
        </p:blipFill>
        <p:spPr>
          <a:xfrm>
            <a:off x="1673179" y="627325"/>
            <a:ext cx="6142471" cy="4267749"/>
          </a:xfrm>
          <a:prstGeom prst="rect">
            <a:avLst/>
          </a:prstGeom>
        </p:spPr>
      </p:pic>
    </p:spTree>
    <p:extLst>
      <p:ext uri="{BB962C8B-B14F-4D97-AF65-F5344CB8AC3E}">
        <p14:creationId xmlns:p14="http://schemas.microsoft.com/office/powerpoint/2010/main" val="3567849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1"/>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1"/>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dirty="0">
                <a:solidFill>
                  <a:srgbClr val="FFFFFF"/>
                </a:solidFill>
                <a:latin typeface="Lato"/>
                <a:ea typeface="Lato"/>
                <a:cs typeface="Lato"/>
                <a:sym typeface="Lato"/>
              </a:rPr>
              <a:t>FIVE VACCINE PERSONAS IN THE U.S.</a:t>
            </a:r>
          </a:p>
        </p:txBody>
      </p:sp>
      <p:sp>
        <p:nvSpPr>
          <p:cNvPr id="180" name="Google Shape;180;p31"/>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81" name="Google Shape;181;p31"/>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1"/>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528040E1-4D30-4310-BF54-A54D687354BF}"/>
              </a:ext>
            </a:extLst>
          </p:cNvPr>
          <p:cNvSpPr txBox="1"/>
          <p:nvPr/>
        </p:nvSpPr>
        <p:spPr>
          <a:xfrm>
            <a:off x="4627450" y="4853299"/>
            <a:ext cx="4491200" cy="246221"/>
          </a:xfrm>
          <a:prstGeom prst="rect">
            <a:avLst/>
          </a:prstGeom>
          <a:noFill/>
        </p:spPr>
        <p:txBody>
          <a:bodyPr wrap="square">
            <a:spAutoFit/>
          </a:bodyPr>
          <a:lstStyle/>
          <a:p>
            <a:r>
              <a:rPr lang="en-US" sz="1000" dirty="0"/>
              <a:t>https://surgoventures.org/vaccine-persona-explainer</a:t>
            </a:r>
          </a:p>
        </p:txBody>
      </p:sp>
      <p:pic>
        <p:nvPicPr>
          <p:cNvPr id="3" name="Picture 2">
            <a:extLst>
              <a:ext uri="{FF2B5EF4-FFF2-40B4-BE49-F238E27FC236}">
                <a16:creationId xmlns:a16="http://schemas.microsoft.com/office/drawing/2014/main" id="{77426B7E-369D-4E1E-9964-1D9C825E16E9}"/>
              </a:ext>
            </a:extLst>
          </p:cNvPr>
          <p:cNvPicPr>
            <a:picLocks noChangeAspect="1"/>
          </p:cNvPicPr>
          <p:nvPr/>
        </p:nvPicPr>
        <p:blipFill rotWithShape="1">
          <a:blip r:embed="rId3"/>
          <a:srcRect t="36181"/>
          <a:stretch/>
        </p:blipFill>
        <p:spPr>
          <a:xfrm>
            <a:off x="439747" y="919971"/>
            <a:ext cx="8264505" cy="3631009"/>
          </a:xfrm>
          <a:prstGeom prst="rect">
            <a:avLst/>
          </a:prstGeom>
        </p:spPr>
      </p:pic>
    </p:spTree>
    <p:extLst>
      <p:ext uri="{BB962C8B-B14F-4D97-AF65-F5344CB8AC3E}">
        <p14:creationId xmlns:p14="http://schemas.microsoft.com/office/powerpoint/2010/main" val="1359883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1"/>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1"/>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IDENTIFY A COVID-19 VACCINE PERSONA</a:t>
            </a:r>
            <a:endParaRPr lang="en-US" sz="2400" b="1" i="0" u="none" strike="noStrike" cap="none" dirty="0">
              <a:solidFill>
                <a:srgbClr val="FFFFFF"/>
              </a:solidFill>
              <a:latin typeface="Lato"/>
              <a:ea typeface="Lato"/>
              <a:cs typeface="Lato"/>
              <a:sym typeface="Lato"/>
            </a:endParaRPr>
          </a:p>
        </p:txBody>
      </p:sp>
      <p:sp>
        <p:nvSpPr>
          <p:cNvPr id="180" name="Google Shape;180;p31"/>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81" name="Google Shape;181;p31"/>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1"/>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E729AAC0-7D23-4623-BF91-71C729F4F625}"/>
              </a:ext>
            </a:extLst>
          </p:cNvPr>
          <p:cNvPicPr>
            <a:picLocks noChangeAspect="1"/>
          </p:cNvPicPr>
          <p:nvPr/>
        </p:nvPicPr>
        <p:blipFill>
          <a:blip r:embed="rId3"/>
          <a:stretch>
            <a:fillRect/>
          </a:stretch>
        </p:blipFill>
        <p:spPr>
          <a:xfrm>
            <a:off x="0" y="888411"/>
            <a:ext cx="9144000" cy="2210540"/>
          </a:xfrm>
          <a:prstGeom prst="rect">
            <a:avLst/>
          </a:prstGeom>
        </p:spPr>
      </p:pic>
      <p:sp>
        <p:nvSpPr>
          <p:cNvPr id="4" name="TextBox 3">
            <a:extLst>
              <a:ext uri="{FF2B5EF4-FFF2-40B4-BE49-F238E27FC236}">
                <a16:creationId xmlns:a16="http://schemas.microsoft.com/office/drawing/2014/main" id="{0E1301E6-607E-46AD-A1AA-CE6F33AE240A}"/>
              </a:ext>
            </a:extLst>
          </p:cNvPr>
          <p:cNvSpPr txBox="1"/>
          <p:nvPr/>
        </p:nvSpPr>
        <p:spPr>
          <a:xfrm>
            <a:off x="2017986" y="3384331"/>
            <a:ext cx="5801711" cy="369332"/>
          </a:xfrm>
          <a:prstGeom prst="rect">
            <a:avLst/>
          </a:prstGeom>
          <a:noFill/>
        </p:spPr>
        <p:txBody>
          <a:bodyPr wrap="square" rtlCol="0">
            <a:spAutoFit/>
          </a:bodyPr>
          <a:lstStyle/>
          <a:p>
            <a:r>
              <a:rPr lang="en-US" sz="1800" dirty="0">
                <a:hlinkClick r:id="rId4"/>
              </a:rPr>
              <a:t>https://vaccinequiz.precisionforcovid.org/</a:t>
            </a:r>
            <a:r>
              <a:rPr lang="en-US" sz="1800" dirty="0"/>
              <a:t> </a:t>
            </a:r>
          </a:p>
        </p:txBody>
      </p:sp>
    </p:spTree>
    <p:extLst>
      <p:ext uri="{BB962C8B-B14F-4D97-AF65-F5344CB8AC3E}">
        <p14:creationId xmlns:p14="http://schemas.microsoft.com/office/powerpoint/2010/main" val="1394525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33"/>
          <p:cNvSpPr txBox="1"/>
          <p:nvPr/>
        </p:nvSpPr>
        <p:spPr>
          <a:xfrm>
            <a:off x="334850" y="1655275"/>
            <a:ext cx="4378200"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Lato Black"/>
                <a:ea typeface="Lato Black"/>
                <a:cs typeface="Lato Black"/>
                <a:sym typeface="Lato Black"/>
              </a:rPr>
              <a:t>SHARING YOUR STORY</a:t>
            </a:r>
            <a:endParaRPr sz="3600" b="0" i="0" u="none" strike="noStrike" cap="none">
              <a:solidFill>
                <a:schemeClr val="dk1"/>
              </a:solidFill>
              <a:latin typeface="Lato Black"/>
              <a:ea typeface="Lato Black"/>
              <a:cs typeface="Lato Black"/>
              <a:sym typeface="Lato Black"/>
            </a:endParaRPr>
          </a:p>
        </p:txBody>
      </p:sp>
      <p:sp>
        <p:nvSpPr>
          <p:cNvPr id="205" name="Google Shape;205;p33"/>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pic>
        <p:nvPicPr>
          <p:cNvPr id="206" name="Google Shape;206;p33"/>
          <p:cNvPicPr preferRelativeResize="0"/>
          <p:nvPr/>
        </p:nvPicPr>
        <p:blipFill rotWithShape="1">
          <a:blip r:embed="rId3">
            <a:alphaModFix/>
          </a:blip>
          <a:srcRect l="32440" r="15538"/>
          <a:stretch/>
        </p:blipFill>
        <p:spPr>
          <a:xfrm>
            <a:off x="4978476" y="0"/>
            <a:ext cx="3567601"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34"/>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34"/>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a:solidFill>
                  <a:srgbClr val="FFFFFF"/>
                </a:solidFill>
                <a:latin typeface="Lato"/>
                <a:ea typeface="Lato"/>
                <a:cs typeface="Lato"/>
                <a:sym typeface="Lato"/>
              </a:rPr>
              <a:t>TOOLS TO HELP YOU SHARE YOUR STORY</a:t>
            </a:r>
            <a:endParaRPr sz="2400" b="1" i="0" u="none" strike="noStrike" cap="none">
              <a:solidFill>
                <a:srgbClr val="FFFFFF"/>
              </a:solidFill>
              <a:latin typeface="Lato"/>
              <a:ea typeface="Lato"/>
              <a:cs typeface="Lato"/>
              <a:sym typeface="Lato"/>
            </a:endParaRPr>
          </a:p>
        </p:txBody>
      </p:sp>
      <p:sp>
        <p:nvSpPr>
          <p:cNvPr id="215" name="Google Shape;215;p34"/>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216" name="Google Shape;216;p34"/>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4"/>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4"/>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4"/>
          <p:cNvSpPr txBox="1"/>
          <p:nvPr/>
        </p:nvSpPr>
        <p:spPr>
          <a:xfrm>
            <a:off x="379737" y="1191375"/>
            <a:ext cx="4314183" cy="17337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100"/>
              <a:buFont typeface="Arial"/>
              <a:buNone/>
            </a:pPr>
            <a:r>
              <a:rPr lang="en-US" dirty="0">
                <a:highlight>
                  <a:srgbClr val="FFFFFF"/>
                </a:highlight>
                <a:latin typeface="Lato"/>
                <a:ea typeface="Lato"/>
                <a:cs typeface="Lato"/>
                <a:sym typeface="Lato"/>
              </a:rPr>
              <a:t>Our  Nurses Toolkit includes a number of tools that can help you craft and share your story:</a:t>
            </a:r>
            <a:endParaRPr dirty="0">
              <a:highlight>
                <a:srgbClr val="FFFFFF"/>
              </a:highlight>
              <a:latin typeface="Lato"/>
              <a:ea typeface="Lato"/>
              <a:cs typeface="Lato"/>
              <a:sym typeface="Lato"/>
            </a:endParaRPr>
          </a:p>
          <a:p>
            <a:pPr marL="457200" lvl="0" indent="-317500" algn="l" rtl="0">
              <a:spcBef>
                <a:spcPts val="1000"/>
              </a:spcBef>
              <a:spcAft>
                <a:spcPts val="1000"/>
              </a:spcAft>
              <a:buSzPts val="1400"/>
              <a:buFont typeface="Lato"/>
              <a:buChar char="●"/>
            </a:pPr>
            <a:r>
              <a:rPr lang="en-US" b="1" dirty="0">
                <a:highlight>
                  <a:srgbClr val="FFFFFF"/>
                </a:highlight>
                <a:latin typeface="Lato"/>
                <a:ea typeface="Lato"/>
                <a:cs typeface="Lato"/>
                <a:sym typeface="Lato"/>
              </a:rPr>
              <a:t>Social Media Pack</a:t>
            </a:r>
            <a:br>
              <a:rPr lang="en-US" dirty="0">
                <a:highlight>
                  <a:srgbClr val="FFFFFF"/>
                </a:highlight>
                <a:latin typeface="Lato"/>
                <a:ea typeface="Lato"/>
                <a:cs typeface="Lato"/>
                <a:sym typeface="Lato"/>
              </a:rPr>
            </a:br>
            <a:r>
              <a:rPr lang="en-US" dirty="0">
                <a:solidFill>
                  <a:schemeClr val="dk1"/>
                </a:solidFill>
                <a:highlight>
                  <a:schemeClr val="lt1"/>
                </a:highlight>
                <a:latin typeface="Lato"/>
                <a:ea typeface="Lato"/>
                <a:cs typeface="Lato"/>
                <a:sym typeface="Lato"/>
              </a:rPr>
              <a:t>The templates and guide in this pack will help you to share your story and information with others, specifically on social media.</a:t>
            </a:r>
            <a:endParaRPr dirty="0">
              <a:highlight>
                <a:srgbClr val="FFFFFF"/>
              </a:highlight>
              <a:latin typeface="Lato"/>
              <a:ea typeface="Lato"/>
              <a:cs typeface="Lato"/>
              <a:sym typeface="Lato"/>
            </a:endParaRPr>
          </a:p>
        </p:txBody>
      </p:sp>
      <p:pic>
        <p:nvPicPr>
          <p:cNvPr id="220" name="Google Shape;220;p34"/>
          <p:cNvPicPr preferRelativeResize="0"/>
          <p:nvPr/>
        </p:nvPicPr>
        <p:blipFill>
          <a:blip r:embed="rId3">
            <a:alphaModFix/>
          </a:blip>
          <a:stretch>
            <a:fillRect/>
          </a:stretch>
        </p:blipFill>
        <p:spPr>
          <a:xfrm>
            <a:off x="5285349" y="959063"/>
            <a:ext cx="2546101" cy="1697400"/>
          </a:xfrm>
          <a:prstGeom prst="rect">
            <a:avLst/>
          </a:prstGeom>
          <a:noFill/>
          <a:ln>
            <a:noFill/>
          </a:ln>
        </p:spPr>
      </p:pic>
      <p:pic>
        <p:nvPicPr>
          <p:cNvPr id="221" name="Google Shape;221;p34"/>
          <p:cNvPicPr preferRelativeResize="0"/>
          <p:nvPr/>
        </p:nvPicPr>
        <p:blipFill>
          <a:blip r:embed="rId4">
            <a:alphaModFix/>
          </a:blip>
          <a:stretch>
            <a:fillRect/>
          </a:stretch>
        </p:blipFill>
        <p:spPr>
          <a:xfrm>
            <a:off x="5285348" y="2941375"/>
            <a:ext cx="2546101" cy="1697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34"/>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34"/>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a:solidFill>
                  <a:srgbClr val="FFFFFF"/>
                </a:solidFill>
                <a:latin typeface="Lato"/>
                <a:ea typeface="Lato"/>
                <a:cs typeface="Lato"/>
                <a:sym typeface="Lato"/>
              </a:rPr>
              <a:t>TOOLS TO HELP YOU SHARE YOUR STORY</a:t>
            </a:r>
            <a:endParaRPr sz="2400" b="1" i="0" u="none" strike="noStrike" cap="none">
              <a:solidFill>
                <a:srgbClr val="FFFFFF"/>
              </a:solidFill>
              <a:latin typeface="Lato"/>
              <a:ea typeface="Lato"/>
              <a:cs typeface="Lato"/>
              <a:sym typeface="Lato"/>
            </a:endParaRPr>
          </a:p>
        </p:txBody>
      </p:sp>
      <p:sp>
        <p:nvSpPr>
          <p:cNvPr id="215" name="Google Shape;215;p34"/>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216" name="Google Shape;216;p34"/>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4"/>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4"/>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4"/>
          <p:cNvSpPr txBox="1"/>
          <p:nvPr/>
        </p:nvSpPr>
        <p:spPr>
          <a:xfrm>
            <a:off x="379737" y="1191375"/>
            <a:ext cx="3422001" cy="1390094"/>
          </a:xfrm>
          <a:prstGeom prst="rect">
            <a:avLst/>
          </a:prstGeom>
          <a:noFill/>
          <a:ln>
            <a:noFill/>
          </a:ln>
        </p:spPr>
        <p:txBody>
          <a:bodyPr spcFirstLastPara="1" wrap="square" lIns="91425" tIns="91425" rIns="91425" bIns="91425" anchor="t" anchorCtr="0">
            <a:spAutoFit/>
          </a:bodyPr>
          <a:lstStyle/>
          <a:p>
            <a:pPr marL="457200" lvl="0" indent="-317500" algn="l" rtl="0">
              <a:spcBef>
                <a:spcPts val="1000"/>
              </a:spcBef>
              <a:spcAft>
                <a:spcPts val="0"/>
              </a:spcAft>
              <a:buSzPts val="1400"/>
              <a:buFont typeface="Lato"/>
              <a:buChar char="●"/>
            </a:pPr>
            <a:r>
              <a:rPr lang="en-US" b="1" dirty="0">
                <a:highlight>
                  <a:srgbClr val="FFFFFF"/>
                </a:highlight>
                <a:latin typeface="Lato"/>
                <a:ea typeface="Lato"/>
                <a:cs typeface="Lato"/>
                <a:sym typeface="Lato"/>
              </a:rPr>
              <a:t>Guide to Sharing Your Story</a:t>
            </a:r>
            <a:br>
              <a:rPr lang="en-US" dirty="0">
                <a:highlight>
                  <a:srgbClr val="FFFFFF"/>
                </a:highlight>
                <a:latin typeface="Lato"/>
                <a:ea typeface="Lato"/>
                <a:cs typeface="Lato"/>
                <a:sym typeface="Lato"/>
              </a:rPr>
            </a:br>
            <a:r>
              <a:rPr lang="en-US" dirty="0">
                <a:highlight>
                  <a:srgbClr val="FFFFFF"/>
                </a:highlight>
                <a:latin typeface="Lato"/>
                <a:ea typeface="Lato"/>
                <a:cs typeface="Lato"/>
                <a:sym typeface="Lato"/>
              </a:rPr>
              <a:t>This downloadable PDF will guide you through the creation of your story - complete with examples and a how-to guide.</a:t>
            </a:r>
          </a:p>
        </p:txBody>
      </p:sp>
      <p:pic>
        <p:nvPicPr>
          <p:cNvPr id="4" name="Picture 3">
            <a:extLst>
              <a:ext uri="{FF2B5EF4-FFF2-40B4-BE49-F238E27FC236}">
                <a16:creationId xmlns:a16="http://schemas.microsoft.com/office/drawing/2014/main" id="{FCD92238-F5D8-43E1-91C3-24E15B965F1A}"/>
              </a:ext>
            </a:extLst>
          </p:cNvPr>
          <p:cNvPicPr>
            <a:picLocks noChangeAspect="1"/>
          </p:cNvPicPr>
          <p:nvPr/>
        </p:nvPicPr>
        <p:blipFill>
          <a:blip r:embed="rId3"/>
          <a:stretch>
            <a:fillRect/>
          </a:stretch>
        </p:blipFill>
        <p:spPr>
          <a:xfrm>
            <a:off x="4032069" y="715288"/>
            <a:ext cx="4787780" cy="4334392"/>
          </a:xfrm>
          <a:prstGeom prst="rect">
            <a:avLst/>
          </a:prstGeom>
        </p:spPr>
      </p:pic>
    </p:spTree>
    <p:extLst>
      <p:ext uri="{BB962C8B-B14F-4D97-AF65-F5344CB8AC3E}">
        <p14:creationId xmlns:p14="http://schemas.microsoft.com/office/powerpoint/2010/main" val="1858363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33"/>
          <p:cNvSpPr txBox="1"/>
          <p:nvPr/>
        </p:nvSpPr>
        <p:spPr>
          <a:xfrm>
            <a:off x="334850" y="1655275"/>
            <a:ext cx="4378200"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Black"/>
                <a:ea typeface="Lato Black"/>
                <a:cs typeface="Lato Black"/>
                <a:sym typeface="Lato Black"/>
              </a:rPr>
              <a:t>QUESTIONS?</a:t>
            </a:r>
            <a:endParaRPr sz="3600" b="0" i="0" u="none" strike="noStrike" cap="none" dirty="0">
              <a:solidFill>
                <a:schemeClr val="dk1"/>
              </a:solidFill>
              <a:latin typeface="Lato Black"/>
              <a:ea typeface="Lato Black"/>
              <a:cs typeface="Lato Black"/>
              <a:sym typeface="Lato Black"/>
            </a:endParaRPr>
          </a:p>
        </p:txBody>
      </p:sp>
      <p:sp>
        <p:nvSpPr>
          <p:cNvPr id="205" name="Google Shape;205;p33"/>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spTree>
    <p:extLst>
      <p:ext uri="{BB962C8B-B14F-4D97-AF65-F5344CB8AC3E}">
        <p14:creationId xmlns:p14="http://schemas.microsoft.com/office/powerpoint/2010/main" val="2436297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1"/>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1"/>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dirty="0">
                <a:solidFill>
                  <a:srgbClr val="FFFFFF"/>
                </a:solidFill>
                <a:latin typeface="Lato"/>
                <a:ea typeface="Lato"/>
                <a:cs typeface="Lato"/>
                <a:sym typeface="Lato"/>
              </a:rPr>
              <a:t>ADDITIONAL RESOURCES</a:t>
            </a:r>
            <a:endParaRPr sz="2400" b="1" i="0" u="none" strike="noStrike" cap="none" dirty="0">
              <a:solidFill>
                <a:srgbClr val="FFFFFF"/>
              </a:solidFill>
              <a:latin typeface="Lato"/>
              <a:ea typeface="Lato"/>
              <a:cs typeface="Lato"/>
              <a:sym typeface="Lato"/>
            </a:endParaRPr>
          </a:p>
        </p:txBody>
      </p:sp>
      <p:sp>
        <p:nvSpPr>
          <p:cNvPr id="180" name="Google Shape;180;p31"/>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81" name="Google Shape;181;p31"/>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1"/>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1"/>
          <p:cNvSpPr txBox="1"/>
          <p:nvPr/>
        </p:nvSpPr>
        <p:spPr>
          <a:xfrm>
            <a:off x="580800" y="935450"/>
            <a:ext cx="7982400" cy="1928703"/>
          </a:xfrm>
          <a:prstGeom prst="rect">
            <a:avLst/>
          </a:prstGeom>
          <a:noFill/>
          <a:ln>
            <a:noFill/>
          </a:ln>
        </p:spPr>
        <p:txBody>
          <a:bodyPr spcFirstLastPara="1" wrap="square" lIns="91425" tIns="91425" rIns="91425" bIns="91425" anchor="t" anchorCtr="0">
            <a:spAutoFit/>
          </a:bodyPr>
          <a:lstStyle/>
          <a:p>
            <a:pPr marL="285750" lvl="0" indent="-285750" algn="l" rtl="0">
              <a:spcBef>
                <a:spcPts val="1000"/>
              </a:spcBef>
              <a:spcAft>
                <a:spcPts val="0"/>
              </a:spcAft>
              <a:buClr>
                <a:srgbClr val="000000"/>
              </a:buClr>
              <a:buSzPts val="1100"/>
              <a:buFont typeface="Arial" panose="020B0604020202020204" pitchFamily="34" charset="0"/>
              <a:buChar char="•"/>
            </a:pPr>
            <a:r>
              <a:rPr lang="en-US" sz="1600" dirty="0">
                <a:hlinkClick r:id="rId3"/>
              </a:rPr>
              <a:t>SHARE YOUR STORY A How-to Guide for Digital Storytelling</a:t>
            </a:r>
            <a:r>
              <a:rPr lang="en-US" sz="1600" dirty="0"/>
              <a:t>  (SAMHSA)</a:t>
            </a:r>
          </a:p>
          <a:p>
            <a:pPr marL="285750" lvl="0" indent="-285750" algn="l" rtl="0">
              <a:spcBef>
                <a:spcPts val="1000"/>
              </a:spcBef>
              <a:spcAft>
                <a:spcPts val="0"/>
              </a:spcAft>
              <a:buClr>
                <a:srgbClr val="000000"/>
              </a:buClr>
              <a:buSzPts val="1100"/>
              <a:buFont typeface="Arial" panose="020B0604020202020204" pitchFamily="34" charset="0"/>
              <a:buChar char="•"/>
            </a:pPr>
            <a:r>
              <a:rPr lang="en-US" sz="1600" dirty="0">
                <a:highlight>
                  <a:srgbClr val="FFFFFF"/>
                </a:highlight>
                <a:latin typeface="Lato"/>
                <a:ea typeface="Lato"/>
                <a:cs typeface="Lato"/>
                <a:sym typeface="Lato"/>
                <a:hlinkClick r:id="rId4"/>
              </a:rPr>
              <a:t>Vaccine Persona Quiz </a:t>
            </a:r>
            <a:r>
              <a:rPr lang="en-US" sz="1600" dirty="0">
                <a:highlight>
                  <a:srgbClr val="FFFFFF"/>
                </a:highlight>
                <a:latin typeface="Lato"/>
                <a:ea typeface="Lato"/>
                <a:cs typeface="Lato"/>
                <a:sym typeface="Lato"/>
              </a:rPr>
              <a:t>– Sugo Ventures</a:t>
            </a:r>
          </a:p>
          <a:p>
            <a:pPr marL="285750" lvl="0" indent="-285750" algn="l" rtl="0">
              <a:spcBef>
                <a:spcPts val="1000"/>
              </a:spcBef>
              <a:spcAft>
                <a:spcPts val="0"/>
              </a:spcAft>
              <a:buClr>
                <a:srgbClr val="000000"/>
              </a:buClr>
              <a:buSzPts val="1100"/>
              <a:buFont typeface="Arial" panose="020B0604020202020204" pitchFamily="34" charset="0"/>
              <a:buChar char="•"/>
            </a:pPr>
            <a:r>
              <a:rPr lang="en-US" sz="1600" dirty="0">
                <a:highlight>
                  <a:srgbClr val="FFFFFF"/>
                </a:highlight>
                <a:latin typeface="Lato"/>
                <a:ea typeface="Lato"/>
                <a:cs typeface="Lato"/>
                <a:sym typeface="Lato"/>
                <a:hlinkClick r:id="rId5"/>
              </a:rPr>
              <a:t>Build Vaccine Confidence By Sharing Vaccine Stories and Testimonials</a:t>
            </a:r>
            <a:r>
              <a:rPr lang="en-US" sz="1600" dirty="0">
                <a:highlight>
                  <a:srgbClr val="FFFFFF"/>
                </a:highlight>
                <a:latin typeface="Lato"/>
                <a:ea typeface="Lato"/>
                <a:cs typeface="Lato"/>
                <a:sym typeface="Lato"/>
              </a:rPr>
              <a:t> (NYC Health Department) </a:t>
            </a:r>
          </a:p>
          <a:p>
            <a:pPr marL="285750" lvl="0" indent="-285750" algn="l" rtl="0">
              <a:spcBef>
                <a:spcPts val="1000"/>
              </a:spcBef>
              <a:spcAft>
                <a:spcPts val="0"/>
              </a:spcAft>
              <a:buClr>
                <a:srgbClr val="000000"/>
              </a:buClr>
              <a:buSzPts val="1100"/>
              <a:buFont typeface="Arial" panose="020B0604020202020204" pitchFamily="34" charset="0"/>
              <a:buChar char="•"/>
            </a:pPr>
            <a:endParaRPr sz="1600" dirty="0">
              <a:highlight>
                <a:srgbClr val="FFFFFF"/>
              </a:highlight>
              <a:latin typeface="Lato"/>
              <a:ea typeface="Lato"/>
              <a:cs typeface="Lato"/>
              <a:sym typeface="Lato"/>
            </a:endParaRPr>
          </a:p>
        </p:txBody>
      </p:sp>
    </p:spTree>
    <p:extLst>
      <p:ext uri="{BB962C8B-B14F-4D97-AF65-F5344CB8AC3E}">
        <p14:creationId xmlns:p14="http://schemas.microsoft.com/office/powerpoint/2010/main" val="319119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9"/>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100" name="Google Shape;100;p19"/>
          <p:cNvSpPr/>
          <p:nvPr/>
        </p:nvSpPr>
        <p:spPr>
          <a:xfrm>
            <a:off x="420100" y="2212475"/>
            <a:ext cx="8317800" cy="18483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9"/>
          <p:cNvSpPr txBox="1"/>
          <p:nvPr/>
        </p:nvSpPr>
        <p:spPr>
          <a:xfrm>
            <a:off x="420100" y="1996250"/>
            <a:ext cx="8317800" cy="2103600"/>
          </a:xfrm>
          <a:prstGeom prst="rect">
            <a:avLst/>
          </a:prstGeom>
          <a:noFill/>
          <a:ln>
            <a:noFill/>
          </a:ln>
        </p:spPr>
        <p:txBody>
          <a:bodyPr spcFirstLastPara="1" wrap="square" lIns="91425" tIns="91425" rIns="91425" bIns="91425" anchor="t" anchorCtr="0">
            <a:spAutoFit/>
          </a:bodyPr>
          <a:lstStyle/>
          <a:p>
            <a:pPr marL="457200" marR="0" lvl="0" indent="-342900" algn="just" rtl="0">
              <a:lnSpc>
                <a:spcPct val="100000"/>
              </a:lnSpc>
              <a:spcBef>
                <a:spcPts val="0"/>
              </a:spcBef>
              <a:spcAft>
                <a:spcPts val="0"/>
              </a:spcAft>
              <a:buClr>
                <a:srgbClr val="434343"/>
              </a:buClr>
              <a:buSzPts val="1800"/>
              <a:buFont typeface="Lato"/>
              <a:buChar char="●"/>
            </a:pPr>
            <a:r>
              <a:rPr lang="en-US" sz="1800" b="0" i="0" u="none" strike="noStrike" cap="none">
                <a:solidFill>
                  <a:srgbClr val="434343"/>
                </a:solidFill>
                <a:latin typeface="Lato"/>
                <a:ea typeface="Lato"/>
                <a:cs typeface="Lato"/>
                <a:sym typeface="Lato"/>
              </a:rPr>
              <a:t>Empower nurses with necessary information to engage care teams and communities about COVID-19 vaccines.</a:t>
            </a:r>
            <a:endParaRPr sz="1800" b="0" i="0" u="none" strike="noStrike" cap="none">
              <a:solidFill>
                <a:srgbClr val="434343"/>
              </a:solidFill>
              <a:latin typeface="Lato"/>
              <a:ea typeface="Lato"/>
              <a:cs typeface="Lato"/>
              <a:sym typeface="Lato"/>
            </a:endParaRPr>
          </a:p>
          <a:p>
            <a:pPr marL="457200" marR="0" lvl="0" indent="-342900" algn="just" rtl="0">
              <a:lnSpc>
                <a:spcPct val="100000"/>
              </a:lnSpc>
              <a:spcBef>
                <a:spcPts val="1000"/>
              </a:spcBef>
              <a:spcAft>
                <a:spcPts val="0"/>
              </a:spcAft>
              <a:buClr>
                <a:srgbClr val="434343"/>
              </a:buClr>
              <a:buSzPts val="1800"/>
              <a:buFont typeface="Lato"/>
              <a:buChar char="●"/>
            </a:pPr>
            <a:r>
              <a:rPr lang="en-US" sz="1800" b="0" i="0" u="none" strike="noStrike" cap="none">
                <a:solidFill>
                  <a:srgbClr val="434343"/>
                </a:solidFill>
                <a:latin typeface="Lato"/>
                <a:ea typeface="Lato"/>
                <a:cs typeface="Lato"/>
                <a:sym typeface="Lato"/>
              </a:rPr>
              <a:t>Provide learning opportunities to share up-to-date guidance, support peer engagement among nursing colleagues, and strengthen the nursing role.</a:t>
            </a:r>
            <a:endParaRPr sz="1800" b="0" i="0" u="none" strike="noStrike" cap="none">
              <a:solidFill>
                <a:srgbClr val="434343"/>
              </a:solidFill>
              <a:latin typeface="Lato"/>
              <a:ea typeface="Lato"/>
              <a:cs typeface="Lato"/>
              <a:sym typeface="Lato"/>
            </a:endParaRPr>
          </a:p>
          <a:p>
            <a:pPr marL="457200" marR="0" lvl="0" indent="-342900" algn="just" rtl="0">
              <a:lnSpc>
                <a:spcPct val="100000"/>
              </a:lnSpc>
              <a:spcBef>
                <a:spcPts val="1000"/>
              </a:spcBef>
              <a:spcAft>
                <a:spcPts val="1000"/>
              </a:spcAft>
              <a:buClr>
                <a:srgbClr val="434343"/>
              </a:buClr>
              <a:buSzPts val="1800"/>
              <a:buFont typeface="Lato"/>
              <a:buChar char="●"/>
            </a:pPr>
            <a:r>
              <a:rPr lang="en-US" sz="1800" b="0" i="0" u="none" strike="noStrike" cap="none">
                <a:solidFill>
                  <a:srgbClr val="434343"/>
                </a:solidFill>
                <a:latin typeface="Lato"/>
                <a:ea typeface="Lato"/>
                <a:cs typeface="Lato"/>
                <a:sym typeface="Lato"/>
              </a:rPr>
              <a:t>Amplify the nursing voice by featuring nurse champions through our podcast and other media outlets.</a:t>
            </a:r>
            <a:endParaRPr sz="1800" b="0" i="0" u="none" strike="noStrike" cap="none">
              <a:solidFill>
                <a:srgbClr val="434343"/>
              </a:solidFill>
              <a:latin typeface="Lato"/>
              <a:ea typeface="Lato"/>
              <a:cs typeface="Lato"/>
              <a:sym typeface="Lato"/>
            </a:endParaRPr>
          </a:p>
        </p:txBody>
      </p:sp>
      <p:sp>
        <p:nvSpPr>
          <p:cNvPr id="102" name="Google Shape;102;p19"/>
          <p:cNvSpPr txBox="1"/>
          <p:nvPr/>
        </p:nvSpPr>
        <p:spPr>
          <a:xfrm>
            <a:off x="420100" y="380350"/>
            <a:ext cx="3976800" cy="12522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400"/>
              <a:buFont typeface="Archivo Black"/>
              <a:buNone/>
            </a:pPr>
            <a:r>
              <a:rPr lang="en-US" sz="3400" b="0" i="0" u="none" strike="noStrike" cap="none">
                <a:solidFill>
                  <a:srgbClr val="007499"/>
                </a:solidFill>
                <a:latin typeface="Lato Black"/>
                <a:ea typeface="Lato Black"/>
                <a:cs typeface="Lato Black"/>
                <a:sym typeface="Lato Black"/>
              </a:rPr>
              <a:t>COVID Vaccine Project Goals</a:t>
            </a:r>
            <a:endParaRPr sz="3400" b="0" i="1" u="none" strike="noStrike" cap="none">
              <a:solidFill>
                <a:srgbClr val="007499"/>
              </a:solidFill>
              <a:latin typeface="Lato Black"/>
              <a:ea typeface="Lato Black"/>
              <a:cs typeface="Lato Black"/>
              <a:sym typeface="Lato Black"/>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5"/>
          <p:cNvSpPr txBox="1">
            <a:spLocks noGrp="1"/>
          </p:cNvSpPr>
          <p:nvPr>
            <p:ph type="title"/>
          </p:nvPr>
        </p:nvSpPr>
        <p:spPr>
          <a:xfrm>
            <a:off x="311700" y="1785037"/>
            <a:ext cx="8520600" cy="1573426"/>
          </a:xfrm>
          <a:prstGeom prst="rect">
            <a:avLst/>
          </a:prstGeom>
          <a:solidFill>
            <a:schemeClr val="lt1"/>
          </a:solidFill>
          <a:ln>
            <a:noFill/>
          </a:ln>
        </p:spPr>
        <p:txBody>
          <a:bodyPr spcFirstLastPara="1" wrap="square" lIns="91400" tIns="91400" rIns="91400" bIns="914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400" b="1" dirty="0">
                <a:solidFill>
                  <a:srgbClr val="007499"/>
                </a:solidFill>
                <a:latin typeface="Calibri"/>
                <a:ea typeface="Calibri"/>
                <a:cs typeface="Calibri"/>
                <a:sym typeface="Calibri"/>
              </a:rPr>
              <a:t>Please submit questions through this </a:t>
            </a:r>
            <a:r>
              <a:rPr lang="en-US" sz="3400" b="1" dirty="0">
                <a:solidFill>
                  <a:srgbClr val="007499"/>
                </a:solidFill>
                <a:latin typeface="Calibri"/>
                <a:ea typeface="Calibri"/>
                <a:cs typeface="Calibri"/>
                <a:sym typeface="Calibri"/>
                <a:hlinkClick r:id="rId3"/>
              </a:rPr>
              <a:t>Google Form</a:t>
            </a:r>
            <a:r>
              <a:rPr lang="en-US" sz="3400" b="1" dirty="0">
                <a:solidFill>
                  <a:srgbClr val="007499"/>
                </a:solidFill>
                <a:latin typeface="Calibri"/>
                <a:ea typeface="Calibri"/>
                <a:cs typeface="Calibri"/>
                <a:sym typeface="Calibri"/>
              </a:rPr>
              <a:t>. We will address them during the live sessions.</a:t>
            </a:r>
            <a:endParaRPr sz="3400" b="1" dirty="0">
              <a:solidFill>
                <a:srgbClr val="007499"/>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9"/>
          <p:cNvSpPr/>
          <p:nvPr/>
        </p:nvSpPr>
        <p:spPr>
          <a:xfrm>
            <a:off x="0" y="1413510"/>
            <a:ext cx="9144000" cy="2316600"/>
          </a:xfrm>
          <a:prstGeom prst="rect">
            <a:avLst/>
          </a:prstGeom>
          <a:solidFill>
            <a:srgbClr val="007499">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310" name="Google Shape;310;p39"/>
          <p:cNvPicPr preferRelativeResize="0"/>
          <p:nvPr/>
        </p:nvPicPr>
        <p:blipFill rotWithShape="1">
          <a:blip r:embed="rId3">
            <a:alphaModFix/>
          </a:blip>
          <a:srcRect/>
          <a:stretch/>
        </p:blipFill>
        <p:spPr>
          <a:xfrm>
            <a:off x="2665220" y="1714500"/>
            <a:ext cx="3813560" cy="17144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6"/>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6"/>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AGENDA</a:t>
            </a:r>
            <a:endParaRPr sz="2400" b="1" i="0" u="none" strike="noStrike" cap="none" dirty="0">
              <a:solidFill>
                <a:srgbClr val="FFFFFF"/>
              </a:solidFill>
              <a:latin typeface="Lato"/>
              <a:ea typeface="Lato"/>
              <a:cs typeface="Lato"/>
              <a:sym typeface="Lato"/>
            </a:endParaRPr>
          </a:p>
        </p:txBody>
      </p:sp>
      <p:sp>
        <p:nvSpPr>
          <p:cNvPr id="111" name="Google Shape;111;p26"/>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14" name="Google Shape;114;p26"/>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6"/>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9;p26">
            <a:extLst>
              <a:ext uri="{FF2B5EF4-FFF2-40B4-BE49-F238E27FC236}">
                <a16:creationId xmlns:a16="http://schemas.microsoft.com/office/drawing/2014/main" id="{0F5D270E-C099-47D7-966B-CAF7C65B8DC8}"/>
              </a:ext>
            </a:extLst>
          </p:cNvPr>
          <p:cNvSpPr txBox="1"/>
          <p:nvPr/>
        </p:nvSpPr>
        <p:spPr>
          <a:xfrm>
            <a:off x="383149" y="999187"/>
            <a:ext cx="8221225" cy="2462182"/>
          </a:xfrm>
          <a:prstGeom prst="rect">
            <a:avLst/>
          </a:prstGeom>
          <a:noFill/>
          <a:ln>
            <a:noFill/>
          </a:ln>
        </p:spPr>
        <p:txBody>
          <a:bodyPr spcFirstLastPara="1" wrap="square" lIns="91425" tIns="91425" rIns="91425" bIns="91425" anchor="t" anchorCtr="0">
            <a:spAutoFit/>
          </a:bodyPr>
          <a:lstStyle/>
          <a:p>
            <a:pPr marL="342900" lvl="0" indent="-342900" rtl="0">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Check-In (5 minutes)</a:t>
            </a:r>
          </a:p>
          <a:p>
            <a:pPr marL="342900" lvl="0" indent="-342900" rtl="0">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Didactic Presentation (20 minutes)</a:t>
            </a:r>
          </a:p>
          <a:p>
            <a:pPr marL="342900" lvl="0" indent="-342900" rtl="0">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Break Out Activity (10 minutes)</a:t>
            </a:r>
          </a:p>
          <a:p>
            <a:pPr marL="342900" lvl="0" indent="-342900" rtl="0">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Report Out (5 minutes)</a:t>
            </a:r>
          </a:p>
          <a:p>
            <a:pPr marL="342900" indent="-342900">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Discussion/Questions (10 minutes)</a:t>
            </a:r>
          </a:p>
          <a:p>
            <a:pPr marL="342900" lvl="0" indent="-342900" rtl="0">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Close &amp; Debrief (10 minutes)</a:t>
            </a:r>
          </a:p>
          <a:p>
            <a:pPr marL="457200" lvl="0" indent="-457200" rtl="0">
              <a:spcBef>
                <a:spcPts val="0"/>
              </a:spcBef>
              <a:spcAft>
                <a:spcPts val="0"/>
              </a:spcAft>
              <a:buClr>
                <a:schemeClr val="dk1"/>
              </a:buClr>
              <a:buSzPts val="1200"/>
              <a:buFont typeface="Arial" panose="020B0604020202020204" pitchFamily="34" charset="0"/>
              <a:buChar char="•"/>
            </a:pPr>
            <a:endParaRPr lang="en-US" sz="28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333611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6"/>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6"/>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LEARNING OBJECTIVES</a:t>
            </a:r>
            <a:endParaRPr sz="2400" b="1" i="0" u="none" strike="noStrike" cap="none" dirty="0">
              <a:solidFill>
                <a:srgbClr val="FFFFFF"/>
              </a:solidFill>
              <a:latin typeface="Lato"/>
              <a:ea typeface="Lato"/>
              <a:cs typeface="Lato"/>
              <a:sym typeface="Lato"/>
            </a:endParaRPr>
          </a:p>
        </p:txBody>
      </p:sp>
      <p:sp>
        <p:nvSpPr>
          <p:cNvPr id="111" name="Google Shape;111;p26"/>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12" name="Google Shape;112;p26"/>
          <p:cNvSpPr/>
          <p:nvPr/>
        </p:nvSpPr>
        <p:spPr>
          <a:xfrm>
            <a:off x="539625" y="2387363"/>
            <a:ext cx="7920300" cy="65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6"/>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6"/>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6"/>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6"/>
          <p:cNvSpPr txBox="1"/>
          <p:nvPr/>
        </p:nvSpPr>
        <p:spPr>
          <a:xfrm>
            <a:off x="383149" y="1094437"/>
            <a:ext cx="8221225" cy="2769959"/>
          </a:xfrm>
          <a:prstGeom prst="rect">
            <a:avLst/>
          </a:prstGeom>
          <a:noFill/>
          <a:ln>
            <a:noFill/>
          </a:ln>
        </p:spPr>
        <p:txBody>
          <a:bodyPr spcFirstLastPara="1" wrap="square" lIns="91425" tIns="91425" rIns="91425" bIns="91425" anchor="t" anchorCtr="0">
            <a:spAutoFit/>
          </a:bodyPr>
          <a:lstStyle/>
          <a:p>
            <a:pPr marL="457200" lvl="0" indent="-457200" rtl="0">
              <a:spcBef>
                <a:spcPts val="0"/>
              </a:spcBef>
              <a:spcAft>
                <a:spcPts val="0"/>
              </a:spcAft>
              <a:buClr>
                <a:schemeClr val="dk1"/>
              </a:buClr>
              <a:buSzPts val="1200"/>
              <a:buFont typeface="Arial" panose="020B0604020202020204" pitchFamily="34" charset="0"/>
              <a:buChar char="•"/>
            </a:pPr>
            <a:r>
              <a:rPr lang="en-US" sz="2400" dirty="0">
                <a:solidFill>
                  <a:schemeClr val="dk1"/>
                </a:solidFill>
                <a:latin typeface="Lato"/>
                <a:ea typeface="Lato"/>
                <a:cs typeface="Lato"/>
                <a:sym typeface="Lato"/>
              </a:rPr>
              <a:t>Understand the power of personal storytelling for public health communications.</a:t>
            </a:r>
          </a:p>
          <a:p>
            <a:pPr marL="457200" lvl="0" indent="-457200" rtl="0">
              <a:spcBef>
                <a:spcPts val="0"/>
              </a:spcBef>
              <a:spcAft>
                <a:spcPts val="0"/>
              </a:spcAft>
              <a:buClr>
                <a:schemeClr val="dk1"/>
              </a:buClr>
              <a:buSzPts val="1200"/>
              <a:buFont typeface="Arial" panose="020B0604020202020204" pitchFamily="34" charset="0"/>
              <a:buChar char="•"/>
            </a:pPr>
            <a:endParaRPr lang="en-US" sz="2400" dirty="0">
              <a:solidFill>
                <a:schemeClr val="dk1"/>
              </a:solidFill>
              <a:latin typeface="Lato"/>
              <a:ea typeface="Lato"/>
              <a:cs typeface="Lato"/>
              <a:sym typeface="Lato"/>
            </a:endParaRPr>
          </a:p>
          <a:p>
            <a:pPr marL="457200" lvl="0" indent="-457200" rtl="0">
              <a:spcBef>
                <a:spcPts val="0"/>
              </a:spcBef>
              <a:spcAft>
                <a:spcPts val="0"/>
              </a:spcAft>
              <a:buClr>
                <a:schemeClr val="dk1"/>
              </a:buClr>
              <a:buSzPts val="1200"/>
              <a:buFont typeface="Arial" panose="020B0604020202020204" pitchFamily="34" charset="0"/>
              <a:buChar char="•"/>
            </a:pPr>
            <a:r>
              <a:rPr lang="en-US" sz="2400" dirty="0">
                <a:solidFill>
                  <a:schemeClr val="dk1"/>
                </a:solidFill>
                <a:latin typeface="Lato"/>
                <a:ea typeface="Lato"/>
                <a:cs typeface="Lato"/>
                <a:sym typeface="Lato"/>
              </a:rPr>
              <a:t>Identify steps to construct a meaningful narrative.</a:t>
            </a:r>
          </a:p>
          <a:p>
            <a:pPr marL="457200" lvl="0" indent="-457200" rtl="0">
              <a:spcBef>
                <a:spcPts val="0"/>
              </a:spcBef>
              <a:spcAft>
                <a:spcPts val="0"/>
              </a:spcAft>
              <a:buClr>
                <a:schemeClr val="dk1"/>
              </a:buClr>
              <a:buSzPts val="1200"/>
              <a:buFont typeface="Arial" panose="020B0604020202020204" pitchFamily="34" charset="0"/>
              <a:buChar char="•"/>
            </a:pPr>
            <a:endParaRPr lang="en-US" sz="2400" dirty="0">
              <a:solidFill>
                <a:schemeClr val="dk1"/>
              </a:solidFill>
              <a:latin typeface="Lato"/>
              <a:ea typeface="Lato"/>
              <a:cs typeface="Lato"/>
              <a:sym typeface="Lato"/>
            </a:endParaRPr>
          </a:p>
          <a:p>
            <a:pPr marL="457200" lvl="0" indent="-457200" rtl="0">
              <a:spcBef>
                <a:spcPts val="0"/>
              </a:spcBef>
              <a:spcAft>
                <a:spcPts val="0"/>
              </a:spcAft>
              <a:buClr>
                <a:schemeClr val="dk1"/>
              </a:buClr>
              <a:buSzPts val="1200"/>
              <a:buFont typeface="Arial" panose="020B0604020202020204" pitchFamily="34" charset="0"/>
              <a:buChar char="•"/>
            </a:pPr>
            <a:r>
              <a:rPr lang="en-US" sz="2400" dirty="0">
                <a:solidFill>
                  <a:schemeClr val="dk1"/>
                </a:solidFill>
                <a:latin typeface="Lato"/>
                <a:ea typeface="Lato"/>
                <a:cs typeface="Lato"/>
                <a:sym typeface="Lato"/>
              </a:rPr>
              <a:t>Learn strategies for sharing your story for the benefit of others. </a:t>
            </a:r>
          </a:p>
        </p:txBody>
      </p:sp>
    </p:spTree>
    <p:extLst>
      <p:ext uri="{BB962C8B-B14F-4D97-AF65-F5344CB8AC3E}">
        <p14:creationId xmlns:p14="http://schemas.microsoft.com/office/powerpoint/2010/main" val="3262238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30"/>
          <p:cNvSpPr txBox="1"/>
          <p:nvPr/>
        </p:nvSpPr>
        <p:spPr>
          <a:xfrm>
            <a:off x="334850" y="1655275"/>
            <a:ext cx="4378200"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Lato Black"/>
                <a:ea typeface="Lato Black"/>
                <a:cs typeface="Lato Black"/>
                <a:sym typeface="Lato Black"/>
              </a:rPr>
              <a:t>PRINCIPLES OF STORYTELLING</a:t>
            </a:r>
            <a:endParaRPr sz="3600" b="0" i="0" u="none" strike="noStrike" cap="none">
              <a:solidFill>
                <a:schemeClr val="dk1"/>
              </a:solidFill>
              <a:latin typeface="Lato Black"/>
              <a:ea typeface="Lato Black"/>
              <a:cs typeface="Lato Black"/>
              <a:sym typeface="Lato Black"/>
            </a:endParaRPr>
          </a:p>
        </p:txBody>
      </p:sp>
      <p:sp>
        <p:nvSpPr>
          <p:cNvPr id="170" name="Google Shape;170;p30"/>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pic>
        <p:nvPicPr>
          <p:cNvPr id="171" name="Google Shape;171;p30"/>
          <p:cNvPicPr preferRelativeResize="0"/>
          <p:nvPr/>
        </p:nvPicPr>
        <p:blipFill rotWithShape="1">
          <a:blip r:embed="rId3">
            <a:alphaModFix/>
          </a:blip>
          <a:srcRect l="3908" r="3908"/>
          <a:stretch/>
        </p:blipFill>
        <p:spPr>
          <a:xfrm>
            <a:off x="4978476" y="0"/>
            <a:ext cx="3567600"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2"/>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2"/>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a:solidFill>
                  <a:srgbClr val="FFFFFF"/>
                </a:solidFill>
                <a:latin typeface="Lato"/>
                <a:ea typeface="Lato"/>
                <a:cs typeface="Lato"/>
                <a:sym typeface="Lato"/>
              </a:rPr>
              <a:t>STORYTELLING CHANNELS</a:t>
            </a:r>
            <a:endParaRPr sz="2400" b="1" i="0" u="none" strike="noStrike" cap="none">
              <a:solidFill>
                <a:srgbClr val="FFFFFF"/>
              </a:solidFill>
              <a:latin typeface="Lato"/>
              <a:ea typeface="Lato"/>
              <a:cs typeface="Lato"/>
              <a:sym typeface="Lato"/>
            </a:endParaRPr>
          </a:p>
        </p:txBody>
      </p:sp>
      <p:sp>
        <p:nvSpPr>
          <p:cNvPr id="193" name="Google Shape;193;p32"/>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94" name="Google Shape;194;p32"/>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2"/>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2"/>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2"/>
          <p:cNvSpPr txBox="1"/>
          <p:nvPr/>
        </p:nvSpPr>
        <p:spPr>
          <a:xfrm>
            <a:off x="629075" y="799050"/>
            <a:ext cx="7893600" cy="3672770"/>
          </a:xfrm>
          <a:prstGeom prst="rect">
            <a:avLst/>
          </a:prstGeom>
          <a:noFill/>
          <a:ln>
            <a:noFill/>
          </a:ln>
        </p:spPr>
        <p:txBody>
          <a:bodyPr spcFirstLastPara="1" wrap="square" lIns="91425" tIns="91425" rIns="91425" bIns="91425" anchor="t" anchorCtr="0">
            <a:spAutoFit/>
          </a:bodyPr>
          <a:lstStyle/>
          <a:p>
            <a:pPr marL="457200" lvl="0" indent="-317500" algn="l" rtl="0">
              <a:spcBef>
                <a:spcPts val="1000"/>
              </a:spcBef>
              <a:spcAft>
                <a:spcPts val="0"/>
              </a:spcAft>
              <a:buSzPts val="1400"/>
              <a:buFont typeface="Lato"/>
              <a:buChar char="●"/>
            </a:pPr>
            <a:r>
              <a:rPr lang="en-US" b="1" dirty="0">
                <a:highlight>
                  <a:srgbClr val="FFFFFF"/>
                </a:highlight>
                <a:latin typeface="Lato"/>
                <a:ea typeface="Lato"/>
                <a:cs typeface="Lato"/>
                <a:sym typeface="Lato"/>
              </a:rPr>
              <a:t>In-person</a:t>
            </a:r>
            <a:r>
              <a:rPr lang="en-US" dirty="0">
                <a:highlight>
                  <a:srgbClr val="FFFFFF"/>
                </a:highlight>
                <a:latin typeface="Lato"/>
                <a:ea typeface="Lato"/>
                <a:cs typeface="Lato"/>
                <a:sym typeface="Lato"/>
              </a:rPr>
              <a:t>: When sharing your story in person, consider your audience and tailor your story to appeal to their unique questions and perspectives. Allow for a more conversational tone than you would in writing.</a:t>
            </a:r>
          </a:p>
          <a:p>
            <a:pPr marL="457200" lvl="0" indent="-317500" algn="l" rtl="0">
              <a:spcBef>
                <a:spcPts val="1000"/>
              </a:spcBef>
              <a:spcAft>
                <a:spcPts val="0"/>
              </a:spcAft>
              <a:buSzPts val="1400"/>
              <a:buFont typeface="Lato"/>
              <a:buChar char="●"/>
            </a:pPr>
            <a:endParaRPr dirty="0">
              <a:highlight>
                <a:srgbClr val="FFFFFF"/>
              </a:highlight>
              <a:latin typeface="Lato"/>
              <a:ea typeface="Lato"/>
              <a:cs typeface="Lato"/>
              <a:sym typeface="Lato"/>
            </a:endParaRPr>
          </a:p>
          <a:p>
            <a:pPr marL="457200" lvl="0" indent="-317500" algn="l" rtl="0">
              <a:spcBef>
                <a:spcPts val="0"/>
              </a:spcBef>
              <a:spcAft>
                <a:spcPts val="0"/>
              </a:spcAft>
              <a:buSzPts val="1400"/>
              <a:buFont typeface="Lato"/>
              <a:buChar char="●"/>
            </a:pPr>
            <a:r>
              <a:rPr lang="en-US" b="1" dirty="0">
                <a:highlight>
                  <a:srgbClr val="FFFFFF"/>
                </a:highlight>
                <a:latin typeface="Lato"/>
                <a:ea typeface="Lato"/>
                <a:cs typeface="Lato"/>
                <a:sym typeface="Lato"/>
              </a:rPr>
              <a:t>On social media:</a:t>
            </a:r>
            <a:r>
              <a:rPr lang="en-US" dirty="0">
                <a:highlight>
                  <a:srgbClr val="FFFFFF"/>
                </a:highlight>
                <a:latin typeface="Lato"/>
                <a:ea typeface="Lato"/>
                <a:cs typeface="Lato"/>
                <a:sym typeface="Lato"/>
              </a:rPr>
              <a:t> Social media gives you an opportunity to expand the reach of your story using different mediums (written word, images, video, etc.). Remember that your story might be shared with others who lack the full context, so try to make your post all-inclusive and easily accessible.</a:t>
            </a:r>
          </a:p>
          <a:p>
            <a:pPr marL="457200" lvl="0" indent="-317500" algn="l" rtl="0">
              <a:spcBef>
                <a:spcPts val="0"/>
              </a:spcBef>
              <a:spcAft>
                <a:spcPts val="0"/>
              </a:spcAft>
              <a:buSzPts val="1400"/>
              <a:buFont typeface="Lato"/>
              <a:buChar char="●"/>
            </a:pPr>
            <a:endParaRPr dirty="0">
              <a:highlight>
                <a:srgbClr val="FFFFFF"/>
              </a:highlight>
              <a:latin typeface="Lato"/>
              <a:ea typeface="Lato"/>
              <a:cs typeface="Lato"/>
              <a:sym typeface="Lato"/>
            </a:endParaRPr>
          </a:p>
          <a:p>
            <a:pPr marL="457200" lvl="0" indent="-317500" algn="l" rtl="0">
              <a:spcBef>
                <a:spcPts val="0"/>
              </a:spcBef>
              <a:spcAft>
                <a:spcPts val="0"/>
              </a:spcAft>
              <a:buSzPts val="1400"/>
              <a:buFont typeface="Lato"/>
              <a:buChar char="●"/>
            </a:pPr>
            <a:r>
              <a:rPr lang="en-US" b="1" dirty="0">
                <a:highlight>
                  <a:srgbClr val="FFFFFF"/>
                </a:highlight>
                <a:latin typeface="Lato"/>
                <a:ea typeface="Lato"/>
                <a:cs typeface="Lato"/>
                <a:sym typeface="Lato"/>
              </a:rPr>
              <a:t>In writing: </a:t>
            </a:r>
            <a:r>
              <a:rPr lang="en-US" dirty="0">
                <a:highlight>
                  <a:srgbClr val="FFFFFF"/>
                </a:highlight>
                <a:latin typeface="Lato"/>
                <a:ea typeface="Lato"/>
                <a:cs typeface="Lato"/>
                <a:sym typeface="Lato"/>
              </a:rPr>
              <a:t>Writing your story (for an op-ed or similar) gives you a chance to say more than you might on social media. Remember that here you won’t be able to engage in a dialogue so your story should be comprehensive and self-contained.</a:t>
            </a:r>
          </a:p>
          <a:p>
            <a:pPr marL="457200" lvl="0" indent="-317500" algn="l" rtl="0">
              <a:spcBef>
                <a:spcPts val="0"/>
              </a:spcBef>
              <a:spcAft>
                <a:spcPts val="0"/>
              </a:spcAft>
              <a:buSzPts val="1400"/>
              <a:buFont typeface="Lato"/>
              <a:buChar char="●"/>
            </a:pPr>
            <a:endParaRPr dirty="0">
              <a:highlight>
                <a:srgbClr val="FFFFFF"/>
              </a:highlight>
              <a:latin typeface="Lato"/>
              <a:ea typeface="Lato"/>
              <a:cs typeface="Lato"/>
              <a:sym typeface="Lato"/>
            </a:endParaRPr>
          </a:p>
          <a:p>
            <a:pPr marL="457200" lvl="0" indent="-317500" algn="l" rtl="0">
              <a:spcBef>
                <a:spcPts val="0"/>
              </a:spcBef>
              <a:spcAft>
                <a:spcPts val="0"/>
              </a:spcAft>
              <a:buSzPts val="1400"/>
              <a:buFont typeface="Lato"/>
              <a:buChar char="●"/>
            </a:pPr>
            <a:r>
              <a:rPr lang="en-US" b="1" dirty="0">
                <a:highlight>
                  <a:srgbClr val="FFFFFF"/>
                </a:highlight>
                <a:latin typeface="Lato"/>
                <a:ea typeface="Lato"/>
                <a:cs typeface="Lato"/>
                <a:sym typeface="Lato"/>
              </a:rPr>
              <a:t>In video: </a:t>
            </a:r>
            <a:r>
              <a:rPr lang="en-US" dirty="0">
                <a:highlight>
                  <a:srgbClr val="FFFFFF"/>
                </a:highlight>
                <a:latin typeface="Lato"/>
                <a:ea typeface="Lato"/>
                <a:cs typeface="Lato"/>
                <a:sym typeface="Lato"/>
              </a:rPr>
              <a:t>Video is a great way to tell your story. In this format you can let your personality shine through to build a deeper connection with viewers. </a:t>
            </a:r>
            <a:endParaRPr dirty="0">
              <a:highlight>
                <a:srgbClr val="FFFFFF"/>
              </a:highlight>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1"/>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1"/>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a:solidFill>
                  <a:srgbClr val="FFFFFF"/>
                </a:solidFill>
                <a:latin typeface="Lato"/>
                <a:ea typeface="Lato"/>
                <a:cs typeface="Lato"/>
                <a:sym typeface="Lato"/>
              </a:rPr>
              <a:t>BUILDING YOUR STORY</a:t>
            </a:r>
            <a:endParaRPr sz="2400" b="1" i="0" u="none" strike="noStrike" cap="none">
              <a:solidFill>
                <a:srgbClr val="FFFFFF"/>
              </a:solidFill>
              <a:latin typeface="Lato"/>
              <a:ea typeface="Lato"/>
              <a:cs typeface="Lato"/>
              <a:sym typeface="Lato"/>
            </a:endParaRPr>
          </a:p>
        </p:txBody>
      </p:sp>
      <p:sp>
        <p:nvSpPr>
          <p:cNvPr id="180" name="Google Shape;180;p31"/>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81" name="Google Shape;181;p31"/>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1"/>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1"/>
          <p:cNvSpPr txBox="1"/>
          <p:nvPr/>
        </p:nvSpPr>
        <p:spPr>
          <a:xfrm>
            <a:off x="580800" y="935450"/>
            <a:ext cx="7982400" cy="2549386"/>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Clr>
                <a:srgbClr val="000000"/>
              </a:buClr>
              <a:buSzPts val="1100"/>
              <a:buFont typeface="Arial"/>
              <a:buNone/>
            </a:pPr>
            <a:r>
              <a:rPr lang="en-US" dirty="0">
                <a:highlight>
                  <a:srgbClr val="FFFFFF"/>
                </a:highlight>
                <a:latin typeface="Lato"/>
                <a:ea typeface="Lato"/>
                <a:cs typeface="Lato"/>
                <a:sym typeface="Lato"/>
              </a:rPr>
              <a:t>Here are a few key elements to crafting and telling your story:</a:t>
            </a:r>
            <a:endParaRPr dirty="0">
              <a:highlight>
                <a:srgbClr val="FFFFFF"/>
              </a:highlight>
              <a:latin typeface="Lato"/>
              <a:ea typeface="Lato"/>
              <a:cs typeface="Lato"/>
              <a:sym typeface="Lato"/>
            </a:endParaRPr>
          </a:p>
          <a:p>
            <a:pPr marL="457200" lvl="0" indent="-317500" algn="l" rtl="0">
              <a:spcBef>
                <a:spcPts val="1000"/>
              </a:spcBef>
              <a:spcAft>
                <a:spcPts val="0"/>
              </a:spcAft>
              <a:buSzPts val="1400"/>
              <a:buFont typeface="Lato"/>
              <a:buChar char="●"/>
            </a:pPr>
            <a:r>
              <a:rPr lang="en-US" b="1" dirty="0">
                <a:highlight>
                  <a:srgbClr val="FFFFFF"/>
                </a:highlight>
                <a:latin typeface="Lato"/>
                <a:ea typeface="Lato"/>
                <a:cs typeface="Lato"/>
                <a:sym typeface="Lato"/>
              </a:rPr>
              <a:t>Be Vulnerable:</a:t>
            </a:r>
            <a:r>
              <a:rPr lang="en-US" dirty="0">
                <a:highlight>
                  <a:srgbClr val="FFFFFF"/>
                </a:highlight>
                <a:latin typeface="Lato"/>
                <a:ea typeface="Lato"/>
                <a:cs typeface="Lato"/>
                <a:sym typeface="Lato"/>
              </a:rPr>
              <a:t> Stories should include facts, but ultimately, your story should be personal. Don’t be afraid to share your own emotions and how they impacted your decisions.</a:t>
            </a:r>
            <a:endParaRPr dirty="0">
              <a:highlight>
                <a:srgbClr val="FFFFFF"/>
              </a:highlight>
              <a:latin typeface="Lato"/>
              <a:ea typeface="Lato"/>
              <a:cs typeface="Lato"/>
              <a:sym typeface="Lato"/>
            </a:endParaRPr>
          </a:p>
          <a:p>
            <a:pPr marL="457200" lvl="0" indent="-317500" algn="l" rtl="0">
              <a:spcBef>
                <a:spcPts val="1000"/>
              </a:spcBef>
              <a:spcAft>
                <a:spcPts val="0"/>
              </a:spcAft>
              <a:buSzPts val="1400"/>
              <a:buFont typeface="Lato"/>
              <a:buChar char="●"/>
            </a:pPr>
            <a:r>
              <a:rPr lang="en-US" b="1" dirty="0">
                <a:highlight>
                  <a:srgbClr val="FFFFFF"/>
                </a:highlight>
                <a:latin typeface="Lato"/>
                <a:ea typeface="Lato"/>
                <a:cs typeface="Lato"/>
                <a:sym typeface="Lato"/>
              </a:rPr>
              <a:t>Build Connection: </a:t>
            </a:r>
            <a:r>
              <a:rPr lang="en-US" dirty="0">
                <a:highlight>
                  <a:srgbClr val="FFFFFF"/>
                </a:highlight>
                <a:latin typeface="Lato"/>
                <a:ea typeface="Lato"/>
                <a:cs typeface="Lato"/>
                <a:sym typeface="Lato"/>
              </a:rPr>
              <a:t>The best stories aren’t only about the teller; they’re relatable. Craft your story in a way that helps listeners connect to you as an individual.</a:t>
            </a:r>
            <a:endParaRPr dirty="0">
              <a:highlight>
                <a:srgbClr val="FFFFFF"/>
              </a:highlight>
              <a:latin typeface="Lato"/>
              <a:ea typeface="Lato"/>
              <a:cs typeface="Lato"/>
              <a:sym typeface="Lato"/>
            </a:endParaRPr>
          </a:p>
          <a:p>
            <a:pPr marL="457200" lvl="0" indent="-317500" algn="l" rtl="0">
              <a:spcBef>
                <a:spcPts val="1000"/>
              </a:spcBef>
              <a:spcAft>
                <a:spcPts val="1000"/>
              </a:spcAft>
              <a:buSzPts val="1400"/>
              <a:buFont typeface="Lato"/>
              <a:buChar char="●"/>
            </a:pPr>
            <a:r>
              <a:rPr lang="en-US" b="1" dirty="0">
                <a:highlight>
                  <a:srgbClr val="FFFFFF"/>
                </a:highlight>
                <a:latin typeface="Lato"/>
                <a:ea typeface="Lato"/>
                <a:cs typeface="Lato"/>
                <a:sym typeface="Lato"/>
              </a:rPr>
              <a:t>Reinforce Trust: </a:t>
            </a:r>
            <a:r>
              <a:rPr lang="en-US" dirty="0">
                <a:highlight>
                  <a:srgbClr val="FFFFFF"/>
                </a:highlight>
                <a:latin typeface="Lato"/>
                <a:ea typeface="Lato"/>
                <a:cs typeface="Lato"/>
                <a:sym typeface="Lato"/>
              </a:rPr>
              <a:t>Nurses are one of the most trusted professions. By sharing honest, truthful stories you are helping to reinforce trust in your community. Avoid exaggeration and deliver your story in a clear, accessible way.</a:t>
            </a:r>
            <a:endParaRPr dirty="0">
              <a:highlight>
                <a:srgbClr val="FFFFFF"/>
              </a:highlight>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1"/>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1"/>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BEING YOUR AUTHENTIC SELF</a:t>
            </a:r>
            <a:endParaRPr sz="2400" b="1" i="0" u="none" strike="noStrike" cap="none" dirty="0">
              <a:solidFill>
                <a:srgbClr val="FFFFFF"/>
              </a:solidFill>
              <a:latin typeface="Lato"/>
              <a:ea typeface="Lato"/>
              <a:cs typeface="Lato"/>
              <a:sym typeface="Lato"/>
            </a:endParaRPr>
          </a:p>
        </p:txBody>
      </p:sp>
      <p:sp>
        <p:nvSpPr>
          <p:cNvPr id="180" name="Google Shape;180;p31"/>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81" name="Google Shape;181;p31"/>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1"/>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hlinkClick r:id="rId3"/>
            <a:extLst>
              <a:ext uri="{FF2B5EF4-FFF2-40B4-BE49-F238E27FC236}">
                <a16:creationId xmlns:a16="http://schemas.microsoft.com/office/drawing/2014/main" id="{4AAF77BD-308A-468A-9C50-815177745CD0}"/>
              </a:ext>
            </a:extLst>
          </p:cNvPr>
          <p:cNvPicPr>
            <a:picLocks noChangeAspect="1"/>
          </p:cNvPicPr>
          <p:nvPr/>
        </p:nvPicPr>
        <p:blipFill>
          <a:blip r:embed="rId4"/>
          <a:stretch>
            <a:fillRect/>
          </a:stretch>
        </p:blipFill>
        <p:spPr>
          <a:xfrm>
            <a:off x="0" y="639750"/>
            <a:ext cx="9144000" cy="3884648"/>
          </a:xfrm>
          <a:prstGeom prst="rect">
            <a:avLst/>
          </a:prstGeom>
        </p:spPr>
      </p:pic>
      <p:sp>
        <p:nvSpPr>
          <p:cNvPr id="2" name="TextBox 1">
            <a:extLst>
              <a:ext uri="{FF2B5EF4-FFF2-40B4-BE49-F238E27FC236}">
                <a16:creationId xmlns:a16="http://schemas.microsoft.com/office/drawing/2014/main" id="{76340575-5B5A-4F9C-9A4C-A7F75F13DE4F}"/>
              </a:ext>
            </a:extLst>
          </p:cNvPr>
          <p:cNvSpPr txBox="1"/>
          <p:nvPr/>
        </p:nvSpPr>
        <p:spPr>
          <a:xfrm>
            <a:off x="4572000" y="4646800"/>
            <a:ext cx="3993931" cy="577081"/>
          </a:xfrm>
          <a:prstGeom prst="rect">
            <a:avLst/>
          </a:prstGeom>
          <a:noFill/>
        </p:spPr>
        <p:txBody>
          <a:bodyPr wrap="square" rtlCol="0">
            <a:spAutoFit/>
          </a:bodyPr>
          <a:lstStyle/>
          <a:p>
            <a:r>
              <a:rPr lang="en-US" sz="1050" dirty="0">
                <a:latin typeface="Lato"/>
                <a:ea typeface="Lato"/>
                <a:cs typeface="Lato"/>
                <a:sym typeface="Lato"/>
                <a:hlinkClick r:id="rId3"/>
              </a:rPr>
              <a:t>https://www.paactioncoalition.org/about/podcast/item/626-vaccine-confidence-nurses-turn-skepticism-into-action.html</a:t>
            </a:r>
            <a:r>
              <a:rPr lang="en-US" sz="1050" dirty="0">
                <a:latin typeface="Lato"/>
                <a:ea typeface="Lato"/>
                <a:cs typeface="Lato"/>
                <a:sym typeface="Lato"/>
              </a:rPr>
              <a:t> </a:t>
            </a:r>
          </a:p>
          <a:p>
            <a:endParaRPr lang="en-US" sz="1050" dirty="0"/>
          </a:p>
        </p:txBody>
      </p:sp>
    </p:spTree>
    <p:extLst>
      <p:ext uri="{BB962C8B-B14F-4D97-AF65-F5344CB8AC3E}">
        <p14:creationId xmlns:p14="http://schemas.microsoft.com/office/powerpoint/2010/main" val="423182439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7821</TotalTime>
  <Words>2905</Words>
  <Application>Microsoft Office PowerPoint</Application>
  <PresentationFormat>On-screen Show (16:9)</PresentationFormat>
  <Paragraphs>258</Paragraphs>
  <Slides>31</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Lato</vt:lpstr>
      <vt:lpstr>Archivo Black</vt:lpstr>
      <vt:lpstr>Arial</vt:lpstr>
      <vt:lpstr>ZapfHumanist</vt:lpstr>
      <vt:lpstr>PT Serif</vt:lpstr>
      <vt:lpstr>Open Sans</vt:lpstr>
      <vt:lpstr>Libre Franklin</vt:lpstr>
      <vt:lpstr>Calibri</vt:lpstr>
      <vt:lpstr>Lato Black</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submit questions through this Google Form. We will address them during the live sessions.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Deepa Mankikar</dc:creator>
  <cp:lastModifiedBy>Deepa Mankikar</cp:lastModifiedBy>
  <cp:revision>63</cp:revision>
  <dcterms:modified xsi:type="dcterms:W3CDTF">2021-10-21T16:26:00Z</dcterms:modified>
</cp:coreProperties>
</file>